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Lst>
  <p:notesMasterIdLst>
    <p:notesMasterId r:id="rId142"/>
  </p:notesMasterIdLst>
  <p:handoutMasterIdLst>
    <p:handoutMasterId r:id="rId143"/>
  </p:handoutMasterIdLst>
  <p:sldIdLst>
    <p:sldId id="489" r:id="rId4"/>
    <p:sldId id="490" r:id="rId5"/>
    <p:sldId id="580" r:id="rId6"/>
    <p:sldId id="581" r:id="rId7"/>
    <p:sldId id="582" r:id="rId8"/>
    <p:sldId id="645" r:id="rId9"/>
    <p:sldId id="583" r:id="rId10"/>
    <p:sldId id="584" r:id="rId11"/>
    <p:sldId id="585" r:id="rId12"/>
    <p:sldId id="586" r:id="rId13"/>
    <p:sldId id="646" r:id="rId14"/>
    <p:sldId id="587" r:id="rId15"/>
    <p:sldId id="588" r:id="rId16"/>
    <p:sldId id="672" r:id="rId17"/>
    <p:sldId id="673" r:id="rId18"/>
    <p:sldId id="674" r:id="rId19"/>
    <p:sldId id="675" r:id="rId20"/>
    <p:sldId id="676" r:id="rId21"/>
    <p:sldId id="677" r:id="rId22"/>
    <p:sldId id="648" r:id="rId23"/>
    <p:sldId id="590" r:id="rId24"/>
    <p:sldId id="678" r:id="rId25"/>
    <p:sldId id="679" r:id="rId26"/>
    <p:sldId id="680" r:id="rId27"/>
    <p:sldId id="681" r:id="rId28"/>
    <p:sldId id="591" r:id="rId29"/>
    <p:sldId id="682" r:id="rId30"/>
    <p:sldId id="683" r:id="rId31"/>
    <p:sldId id="684" r:id="rId32"/>
    <p:sldId id="691" r:id="rId33"/>
    <p:sldId id="692" r:id="rId34"/>
    <p:sldId id="693" r:id="rId35"/>
    <p:sldId id="685" r:id="rId36"/>
    <p:sldId id="686" r:id="rId37"/>
    <p:sldId id="687" r:id="rId38"/>
    <p:sldId id="695" r:id="rId39"/>
    <p:sldId id="696" r:id="rId40"/>
    <p:sldId id="697" r:id="rId41"/>
    <p:sldId id="699" r:id="rId42"/>
    <p:sldId id="700" r:id="rId43"/>
    <p:sldId id="701" r:id="rId44"/>
    <p:sldId id="694" r:id="rId45"/>
    <p:sldId id="688" r:id="rId46"/>
    <p:sldId id="689" r:id="rId47"/>
    <p:sldId id="690" r:id="rId48"/>
    <p:sldId id="593" r:id="rId49"/>
    <p:sldId id="497" r:id="rId50"/>
    <p:sldId id="650" r:id="rId51"/>
    <p:sldId id="594" r:id="rId52"/>
    <p:sldId id="595" r:id="rId53"/>
    <p:sldId id="596" r:id="rId54"/>
    <p:sldId id="597" r:id="rId55"/>
    <p:sldId id="506" r:id="rId56"/>
    <p:sldId id="507" r:id="rId57"/>
    <p:sldId id="651" r:id="rId58"/>
    <p:sldId id="652" r:id="rId59"/>
    <p:sldId id="598" r:id="rId60"/>
    <p:sldId id="599" r:id="rId61"/>
    <p:sldId id="512" r:id="rId62"/>
    <p:sldId id="513" r:id="rId63"/>
    <p:sldId id="514" r:id="rId64"/>
    <p:sldId id="515" r:id="rId65"/>
    <p:sldId id="516" r:id="rId66"/>
    <p:sldId id="518" r:id="rId67"/>
    <p:sldId id="600" r:id="rId68"/>
    <p:sldId id="520" r:id="rId69"/>
    <p:sldId id="653" r:id="rId70"/>
    <p:sldId id="601" r:id="rId71"/>
    <p:sldId id="602" r:id="rId72"/>
    <p:sldId id="603" r:id="rId73"/>
    <p:sldId id="604" r:id="rId74"/>
    <p:sldId id="605" r:id="rId75"/>
    <p:sldId id="654" r:id="rId76"/>
    <p:sldId id="655" r:id="rId77"/>
    <p:sldId id="606" r:id="rId78"/>
    <p:sldId id="607" r:id="rId79"/>
    <p:sldId id="608" r:id="rId80"/>
    <p:sldId id="656" r:id="rId81"/>
    <p:sldId id="609" r:id="rId82"/>
    <p:sldId id="610" r:id="rId83"/>
    <p:sldId id="528" r:id="rId84"/>
    <p:sldId id="657" r:id="rId85"/>
    <p:sldId id="658" r:id="rId86"/>
    <p:sldId id="530" r:id="rId87"/>
    <p:sldId id="659" r:id="rId88"/>
    <p:sldId id="611" r:id="rId89"/>
    <p:sldId id="660" r:id="rId90"/>
    <p:sldId id="612" r:id="rId91"/>
    <p:sldId id="535" r:id="rId92"/>
    <p:sldId id="661" r:id="rId93"/>
    <p:sldId id="537" r:id="rId94"/>
    <p:sldId id="616" r:id="rId95"/>
    <p:sldId id="539" r:id="rId96"/>
    <p:sldId id="663" r:id="rId97"/>
    <p:sldId id="540" r:id="rId98"/>
    <p:sldId id="662" r:id="rId99"/>
    <p:sldId id="541" r:id="rId100"/>
    <p:sldId id="617" r:id="rId101"/>
    <p:sldId id="618" r:id="rId102"/>
    <p:sldId id="619" r:id="rId103"/>
    <p:sldId id="620" r:id="rId104"/>
    <p:sldId id="621" r:id="rId105"/>
    <p:sldId id="625" r:id="rId106"/>
    <p:sldId id="664" r:id="rId107"/>
    <p:sldId id="626" r:id="rId108"/>
    <p:sldId id="548" r:id="rId109"/>
    <p:sldId id="549" r:id="rId110"/>
    <p:sldId id="627" r:id="rId111"/>
    <p:sldId id="628" r:id="rId112"/>
    <p:sldId id="665" r:id="rId113"/>
    <p:sldId id="629" r:id="rId114"/>
    <p:sldId id="630" r:id="rId115"/>
    <p:sldId id="631" r:id="rId116"/>
    <p:sldId id="555" r:id="rId117"/>
    <p:sldId id="666" r:id="rId118"/>
    <p:sldId id="632" r:id="rId119"/>
    <p:sldId id="633" r:id="rId120"/>
    <p:sldId id="634" r:id="rId121"/>
    <p:sldId id="667" r:id="rId122"/>
    <p:sldId id="668" r:id="rId123"/>
    <p:sldId id="635" r:id="rId124"/>
    <p:sldId id="636" r:id="rId125"/>
    <p:sldId id="564" r:id="rId126"/>
    <p:sldId id="565" r:id="rId127"/>
    <p:sldId id="639" r:id="rId128"/>
    <p:sldId id="669" r:id="rId129"/>
    <p:sldId id="637" r:id="rId130"/>
    <p:sldId id="638" r:id="rId131"/>
    <p:sldId id="640" r:id="rId132"/>
    <p:sldId id="670" r:id="rId133"/>
    <p:sldId id="641" r:id="rId134"/>
    <p:sldId id="572" r:id="rId135"/>
    <p:sldId id="573" r:id="rId136"/>
    <p:sldId id="574" r:id="rId137"/>
    <p:sldId id="671" r:id="rId138"/>
    <p:sldId id="642" r:id="rId139"/>
    <p:sldId id="643" r:id="rId140"/>
    <p:sldId id="644" r:id="rId141"/>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424" autoAdjust="0"/>
  </p:normalViewPr>
  <p:slideViewPr>
    <p:cSldViewPr snapToGrid="0">
      <p:cViewPr varScale="1">
        <p:scale>
          <a:sx n="115" d="100"/>
          <a:sy n="115" d="100"/>
        </p:scale>
        <p:origin x="1620" y="108"/>
      </p:cViewPr>
      <p:guideLst>
        <p:guide orient="horz" pos="2160"/>
        <p:guide pos="3840"/>
        <p:guide pos="2880"/>
      </p:guideLst>
    </p:cSldViewPr>
  </p:slideViewPr>
  <p:notesTextViewPr>
    <p:cViewPr>
      <p:scale>
        <a:sx n="1" d="1"/>
        <a:sy n="1" d="1"/>
      </p:scale>
      <p:origin x="0" y="0"/>
    </p:cViewPr>
  </p:notesTextViewPr>
  <p:notesViewPr>
    <p:cSldViewPr snapToGrid="0">
      <p:cViewPr varScale="1">
        <p:scale>
          <a:sx n="63" d="100"/>
          <a:sy n="63" d="100"/>
        </p:scale>
        <p:origin x="-316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E887C8-4199-4458-AAF8-07AC040CB3AA}" type="datetimeFigureOut">
              <a:rPr lang="zh-TW" altLang="en-US" smtClean="0"/>
              <a:t>2023/9/27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12790-1350-4177-B31E-9F99D9856F8F}" type="slidenum">
              <a:rPr lang="zh-TW" altLang="en-US" smtClean="0"/>
              <a:t>‹#›</a:t>
            </a:fld>
            <a:endParaRPr lang="zh-TW" altLang="en-US"/>
          </a:p>
        </p:txBody>
      </p:sp>
    </p:spTree>
    <p:extLst>
      <p:ext uri="{BB962C8B-B14F-4D97-AF65-F5344CB8AC3E}">
        <p14:creationId xmlns:p14="http://schemas.microsoft.com/office/powerpoint/2010/main" val="3426404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2023/9/27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 Target="../slides/slide20.xml"/><Relationship Id="rId7" Type="http://schemas.openxmlformats.org/officeDocument/2006/relationships/slide" Target="../slides/slide66.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CH03</a:t>
              </a:r>
              <a:r>
                <a:rPr lang="zh-TW" altLang="en-US" sz="1600" b="1" dirty="0">
                  <a:solidFill>
                    <a:schemeClr val="bg1"/>
                  </a:solidFill>
                  <a:latin typeface="微軟正黑體" pitchFamily="34" charset="-120"/>
                  <a:ea typeface="微軟正黑體" pitchFamily="34" charset="-120"/>
                </a:rPr>
                <a:t>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5"/>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kumimoji="1" lang="zh-TW" altLang="en-US" b="1" kern="1200" dirty="0">
                  <a:solidFill>
                    <a:schemeClr val="bg1"/>
                  </a:solidFill>
                  <a:latin typeface="Times New Roman" pitchFamily="18" charset="0"/>
                  <a:ea typeface="標楷體" pitchFamily="65" charset="-120"/>
                  <a:cs typeface="Times New Roman" pitchFamily="18" charset="0"/>
                </a:rPr>
                <a:t>建置</a:t>
              </a:r>
              <a:r>
                <a:rPr kumimoji="1" lang="en-US" altLang="zh-TW" b="1" kern="1200" dirty="0">
                  <a:solidFill>
                    <a:schemeClr val="bg1"/>
                  </a:solidFill>
                  <a:latin typeface="Times New Roman" pitchFamily="18" charset="0"/>
                  <a:ea typeface="標楷體" pitchFamily="65" charset="-120"/>
                  <a:cs typeface="Times New Roman" pitchFamily="18" charset="0"/>
                </a:rPr>
                <a:t>Python</a:t>
              </a:r>
              <a:r>
                <a:rPr kumimoji="1" lang="zh-TW" altLang="en-US" b="1" kern="1200" dirty="0">
                  <a:solidFill>
                    <a:schemeClr val="bg1"/>
                  </a:solidFill>
                  <a:latin typeface="Times New Roman" pitchFamily="18" charset="0"/>
                  <a:ea typeface="標楷體" pitchFamily="65" charset="-120"/>
                  <a:cs typeface="Times New Roman" pitchFamily="18" charset="0"/>
                </a:rPr>
                <a:t>開發環境</a:t>
              </a:r>
            </a:p>
          </p:txBody>
        </p:sp>
        <p:sp>
          <p:nvSpPr>
            <p:cNvPr id="39"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grpSp>
        <p:nvGrpSpPr>
          <p:cNvPr id="17" name="Group 38"/>
          <p:cNvGrpSpPr>
            <a:grpSpLocks/>
          </p:cNvGrpSpPr>
          <p:nvPr userDrawn="1"/>
        </p:nvGrpSpPr>
        <p:grpSpPr bwMode="auto">
          <a:xfrm>
            <a:off x="292097" y="3554320"/>
            <a:ext cx="3887791" cy="360363"/>
            <a:chOff x="159" y="1596"/>
            <a:chExt cx="2449" cy="227"/>
          </a:xfrm>
        </p:grpSpPr>
        <p:sp>
          <p:nvSpPr>
            <p:cNvPr id="18"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19"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3-3</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3643666564"/>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420785784"/>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518166894"/>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56306133"/>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43044625"/>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5342000"/>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650383"/>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702679467"/>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2749180"/>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04746541"/>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86713574"/>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942569199"/>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13050378"/>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26043727"/>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0185849"/>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2935463"/>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2156810"/>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197221"/>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45048678"/>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105840138"/>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08158324"/>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05867664"/>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 Target="../slides/slide66.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14.xml"/><Relationship Id="rId21" Type="http://schemas.openxmlformats.org/officeDocument/2006/relationships/slide" Target="../slides/slide66.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5.xml"/><Relationship Id="rId21" Type="http://schemas.openxmlformats.org/officeDocument/2006/relationships/slide" Target="../slides/slide66.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extLst>
      <p:ext uri="{BB962C8B-B14F-4D97-AF65-F5344CB8AC3E}">
        <p14:creationId xmlns:p14="http://schemas.microsoft.com/office/powerpoint/2010/main" val="358235927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3-3</a:t>
            </a:r>
          </a:p>
        </p:txBody>
      </p:sp>
    </p:spTree>
    <p:extLst>
      <p:ext uri="{BB962C8B-B14F-4D97-AF65-F5344CB8AC3E}">
        <p14:creationId xmlns:p14="http://schemas.microsoft.com/office/powerpoint/2010/main" val="20105347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youtu.be/AYGEgkDZCc8" TargetMode="Externa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qXcFNMonaLg" TargetMode="External"/><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hyperlink" Target="https://youtu.be/qQSUTfBfIVA"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hyperlink" Target="https://www.ecloudvalley.com/zh-hant/machine-learning/"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t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4.xml"/><Relationship Id="rId5" Type="http://schemas.openxmlformats.org/officeDocument/2006/relationships/image" Target="../media/image85.emf"/><Relationship Id="rId4" Type="http://schemas.openxmlformats.org/officeDocument/2006/relationships/image" Target="../media/image84.emf"/></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套件處理</a:t>
            </a:r>
          </a:p>
          <a:p>
            <a:pPr>
              <a:lnSpc>
                <a:spcPct val="150000"/>
              </a:lnSpc>
            </a:pPr>
            <a:r>
              <a:rPr kumimoji="1" lang="zh-TW" altLang="zh-TW" sz="2400" b="0" dirty="0">
                <a:solidFill>
                  <a:schemeClr val="tx1"/>
                </a:solidFill>
                <a:latin typeface="Times New Roman" pitchFamily="18" charset="0"/>
                <a:ea typeface="標楷體" pitchFamily="65" charset="-120"/>
              </a:rPr>
              <a:t>安裝</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a:t>
            </a:r>
            <a:r>
              <a:rPr lang="en-US" altLang="zh-TW" sz="2200" dirty="0" err="1"/>
              <a:t>tensorflow</a:t>
            </a:r>
            <a:endParaRPr lang="en-US" altLang="zh-TW" sz="2200" dirty="0"/>
          </a:p>
          <a:p>
            <a:pPr marL="361950" lvl="1" indent="263525">
              <a:lnSpc>
                <a:spcPct val="150000"/>
              </a:lnSpc>
            </a:pPr>
            <a:r>
              <a:rPr lang="en-US" altLang="zh-TW" sz="2200" dirty="0"/>
              <a:t>pip install </a:t>
            </a:r>
            <a:r>
              <a:rPr lang="en-US" altLang="zh-TW" sz="2200" dirty="0" err="1"/>
              <a:t>keras</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更新</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-U </a:t>
            </a:r>
            <a:r>
              <a:rPr lang="en-US" altLang="zh-TW" sz="2200" dirty="0" err="1"/>
              <a:t>tensorflow</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移除</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uninstall </a:t>
            </a:r>
            <a:r>
              <a:rPr lang="en-US" altLang="zh-TW" sz="2200" dirty="0" err="1"/>
              <a:t>keras</a:t>
            </a:r>
            <a:endParaRPr lang="en-US" altLang="zh-TW" sz="2200" dirty="0"/>
          </a:p>
          <a:p>
            <a:endParaRPr lang="zh-TW" altLang="en-US" dirty="0"/>
          </a:p>
        </p:txBody>
      </p:sp>
    </p:spTree>
    <p:extLst>
      <p:ext uri="{BB962C8B-B14F-4D97-AF65-F5344CB8AC3E}">
        <p14:creationId xmlns:p14="http://schemas.microsoft.com/office/powerpoint/2010/main" val="3949923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867" y="2059521"/>
            <a:ext cx="4509428" cy="40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依據電影大笑和踢人的次數來分類電影</a:t>
            </a:r>
            <a:endParaRPr lang="zh-TW" altLang="en-US" sz="2400" dirty="0">
              <a:solidFill>
                <a:srgbClr val="00B050"/>
              </a:solidFill>
            </a:endParaRPr>
          </a:p>
        </p:txBody>
      </p:sp>
    </p:spTree>
    <p:extLst>
      <p:ext uri="{BB962C8B-B14F-4D97-AF65-F5344CB8AC3E}">
        <p14:creationId xmlns:p14="http://schemas.microsoft.com/office/powerpoint/2010/main" val="675648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69" y="2169217"/>
            <a:ext cx="7699532" cy="306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電影踢人和大笑的次數</a:t>
            </a:r>
            <a:endParaRPr lang="zh-TW" altLang="en-US" sz="2400" dirty="0">
              <a:solidFill>
                <a:srgbClr val="00B050"/>
              </a:solidFill>
            </a:endParaRPr>
          </a:p>
        </p:txBody>
      </p:sp>
    </p:spTree>
    <p:extLst>
      <p:ext uri="{BB962C8B-B14F-4D97-AF65-F5344CB8AC3E}">
        <p14:creationId xmlns:p14="http://schemas.microsoft.com/office/powerpoint/2010/main" val="69588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755" y="2585566"/>
            <a:ext cx="3847298" cy="257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未知電影</a:t>
            </a:r>
            <a:r>
              <a:rPr lang="en-US" altLang="zh-TW" sz="2400" dirty="0">
                <a:solidFill>
                  <a:srgbClr val="00B050"/>
                </a:solidFill>
              </a:rPr>
              <a:t>X</a:t>
            </a:r>
            <a:r>
              <a:rPr lang="zh-TW" altLang="zh-TW" sz="2400" dirty="0">
                <a:solidFill>
                  <a:srgbClr val="00B050"/>
                </a:solidFill>
              </a:rPr>
              <a:t>到所有其他電影的距離</a:t>
            </a:r>
            <a:endParaRPr lang="zh-TW" altLang="en-US" sz="2400" dirty="0">
              <a:solidFill>
                <a:srgbClr val="00B050"/>
              </a:solidFill>
            </a:endParaRPr>
          </a:p>
        </p:txBody>
      </p:sp>
    </p:spTree>
    <p:extLst>
      <p:ext uri="{BB962C8B-B14F-4D97-AF65-F5344CB8AC3E}">
        <p14:creationId xmlns:p14="http://schemas.microsoft.com/office/powerpoint/2010/main" val="42941341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344" y="1883121"/>
            <a:ext cx="4224262" cy="456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值對於邊界的影響</a:t>
            </a:r>
            <a:endParaRPr lang="zh-TW" altLang="en-US" sz="2400" dirty="0">
              <a:solidFill>
                <a:srgbClr val="00B050"/>
              </a:solidFill>
            </a:endParaRPr>
          </a:p>
        </p:txBody>
      </p:sp>
    </p:spTree>
    <p:extLst>
      <p:ext uri="{BB962C8B-B14F-4D97-AF65-F5344CB8AC3E}">
        <p14:creationId xmlns:p14="http://schemas.microsoft.com/office/powerpoint/2010/main" val="30361271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此處資料集一樣使用鳶尾花的資料集，包含三種鳶尾花的花瓣長寬和花萼長寬資料</a:t>
            </a:r>
            <a:endParaRPr lang="en-US" altLang="zh-TW" sz="2400" dirty="0"/>
          </a:p>
          <a:p>
            <a:pPr lvl="2">
              <a:lnSpc>
                <a:spcPct val="150000"/>
              </a:lnSpc>
            </a:pPr>
            <a:r>
              <a:rPr lang="zh-TW" altLang="zh-TW" sz="2400" dirty="0"/>
              <a:t>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en-US" altLang="zh-TW" sz="2400" dirty="0"/>
          </a:p>
          <a:p>
            <a:pPr lvl="2">
              <a:lnSpc>
                <a:spcPct val="150000"/>
              </a:lnSpc>
            </a:pPr>
            <a:r>
              <a:rPr lang="zh-TW" altLang="zh-TW" sz="2400" dirty="0"/>
              <a:t>使用</a:t>
            </a:r>
            <a:r>
              <a:rPr lang="en-US" altLang="zh-TW" sz="2400" dirty="0" err="1"/>
              <a:t>KNeighborsClassifier</a:t>
            </a:r>
            <a:r>
              <a:rPr lang="en-US" altLang="zh-TW" sz="2400" dirty="0"/>
              <a:t>()</a:t>
            </a:r>
            <a:r>
              <a:rPr lang="zh-TW" altLang="zh-TW" sz="2400" dirty="0"/>
              <a:t>建構</a:t>
            </a:r>
            <a:r>
              <a:rPr lang="en-US" altLang="zh-TW" sz="2400" dirty="0"/>
              <a:t>K-</a:t>
            </a:r>
            <a:r>
              <a:rPr lang="zh-TW" altLang="zh-TW" sz="2400" dirty="0"/>
              <a:t>最近鄰居法訓練模型，</a:t>
            </a:r>
            <a:r>
              <a:rPr lang="en-US" altLang="zh-TW" sz="2400" dirty="0" err="1"/>
              <a:t>n_neighbors</a:t>
            </a:r>
            <a:r>
              <a:rPr lang="en-US" altLang="zh-TW" sz="2400" dirty="0"/>
              <a:t>=5</a:t>
            </a:r>
            <a:r>
              <a:rPr lang="zh-TW" altLang="zh-TW" sz="2400" dirty="0"/>
              <a:t>表示有</a:t>
            </a:r>
            <a:r>
              <a:rPr lang="en-US" altLang="zh-TW" sz="2400" dirty="0"/>
              <a:t>5</a:t>
            </a:r>
            <a:r>
              <a:rPr lang="zh-TW" altLang="zh-TW" sz="2400" dirty="0"/>
              <a:t>個以上同一類的鄰居，此點就歸屬與此鄰居同類</a:t>
            </a:r>
            <a:endParaRPr lang="zh-TW" altLang="en-US" sz="2400" dirty="0"/>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835187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384" y="2073243"/>
            <a:ext cx="4255797" cy="43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KNN</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514351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just" defTabSz="257175">
              <a:lnSpc>
                <a:spcPct val="150000"/>
              </a:lnSpc>
              <a:spcBef>
                <a:spcPts val="80"/>
              </a:spcBef>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id="{168E1FED-7C8D-4B0E-B854-3CA96E84455A}"/>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3-3-7</a:t>
            </a:r>
            <a:r>
              <a:rPr kumimoji="1" lang="zh-TW" altLang="en-US" b="1" kern="1200" dirty="0">
                <a:solidFill>
                  <a:srgbClr val="4346BD"/>
                </a:solidFill>
                <a:latin typeface="+mn-lt"/>
                <a:ea typeface="+mn-ea"/>
                <a:cs typeface="+mn-cs"/>
              </a:rPr>
              <a:t>　</a:t>
            </a:r>
            <a:r>
              <a:rPr kumimoji="1" lang="en-US" altLang="zh-TW" b="1" kern="1200" dirty="0">
                <a:solidFill>
                  <a:srgbClr val="4346BD"/>
                </a:solidFill>
                <a:latin typeface="+mn-lt"/>
                <a:ea typeface="+mn-ea"/>
                <a:cs typeface="+mn-cs"/>
              </a:rPr>
              <a:t>K-</a:t>
            </a:r>
            <a:r>
              <a:rPr kumimoji="1" lang="zh-TW" altLang="zh-TW" b="1" kern="1200" dirty="0">
                <a:solidFill>
                  <a:srgbClr val="4346BD"/>
                </a:solidFill>
                <a:latin typeface="+mn-lt"/>
                <a:ea typeface="+mn-ea"/>
                <a:cs typeface="+mn-cs"/>
              </a:rPr>
              <a:t>平均分群</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分類</a:t>
            </a:r>
            <a:r>
              <a:rPr lang="zh-TW" altLang="zh-TW" sz="2400" dirty="0"/>
              <a:t>為事先定義好分類的標籤，依據標籤將資料</a:t>
            </a:r>
            <a:r>
              <a:rPr lang="zh-TW" altLang="zh-TW" sz="2400" dirty="0" smtClean="0"/>
              <a:t>分類</a:t>
            </a:r>
            <a:endParaRPr lang="en-US" altLang="zh-TW" sz="2400" dirty="0"/>
          </a:p>
          <a:p>
            <a:pPr lvl="2">
              <a:lnSpc>
                <a:spcPct val="150000"/>
              </a:lnSpc>
            </a:pPr>
            <a:r>
              <a:rPr lang="zh-TW" altLang="zh-TW" sz="2400" dirty="0"/>
              <a:t>分群是直接用資料的特徵將資料分成不同的群，同一群的資料性質相似，不同群的資料性質差異</a:t>
            </a:r>
            <a:r>
              <a:rPr lang="zh-TW" altLang="zh-TW" sz="2400" dirty="0" smtClean="0"/>
              <a:t>大</a:t>
            </a:r>
            <a:endParaRPr lang="en-US" altLang="zh-TW" sz="2400" dirty="0"/>
          </a:p>
        </p:txBody>
      </p:sp>
      <p:grpSp>
        <p:nvGrpSpPr>
          <p:cNvPr id="5" name="群組 4"/>
          <p:cNvGrpSpPr/>
          <p:nvPr/>
        </p:nvGrpSpPr>
        <p:grpSpPr>
          <a:xfrm>
            <a:off x="4762711" y="4695278"/>
            <a:ext cx="3656420" cy="1339405"/>
            <a:chOff x="2934501" y="4745998"/>
            <a:chExt cx="3656420" cy="1339405"/>
          </a:xfrm>
        </p:grpSpPr>
        <p:pic>
          <p:nvPicPr>
            <p:cNvPr id="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501" y="4745998"/>
              <a:ext cx="3656420" cy="133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4999" y="5364981"/>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1866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A55333E-1B74-46A9-9035-8C7B70958CA4}"/>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a:solidFill>
                  <a:srgbClr val="00B050"/>
                </a:solidFill>
              </a:rPr>
              <a:t>K-means</a:t>
            </a:r>
            <a:r>
              <a:rPr lang="zh-TW" altLang="en-US" sz="2400" dirty="0" smtClean="0">
                <a:solidFill>
                  <a:srgbClr val="00B050"/>
                </a:solidFill>
              </a:rPr>
              <a:t>演算</a:t>
            </a:r>
            <a:r>
              <a:rPr lang="zh-TW" altLang="zh-TW" sz="2400" dirty="0" smtClean="0">
                <a:solidFill>
                  <a:srgbClr val="00B050"/>
                </a:solidFill>
              </a:rPr>
              <a:t>法</a:t>
            </a:r>
            <a:endParaRPr lang="en-US" altLang="zh-TW" sz="2400" dirty="0" smtClean="0">
              <a:solidFill>
                <a:srgbClr val="00B050"/>
              </a:solidFill>
            </a:endParaRPr>
          </a:p>
          <a:p>
            <a:pPr marL="454025" lvl="2" indent="-514350">
              <a:lnSpc>
                <a:spcPct val="150000"/>
              </a:lnSpc>
              <a:buFont typeface="+mj-lt"/>
              <a:buAutoNum type="arabicPeriod"/>
            </a:pPr>
            <a:r>
              <a:rPr lang="zh-TW" altLang="zh-TW" sz="2400" dirty="0"/>
              <a:t>隨機選取資料集</a:t>
            </a:r>
            <a:r>
              <a:rPr lang="en-US" altLang="zh-TW" sz="2400" dirty="0"/>
              <a:t>K</a:t>
            </a:r>
            <a:r>
              <a:rPr lang="zh-TW" altLang="zh-TW" sz="2400" dirty="0"/>
              <a:t>個點當作群中心。</a:t>
            </a:r>
            <a:endParaRPr lang="en-US" altLang="zh-TW" sz="2400" dirty="0"/>
          </a:p>
          <a:p>
            <a:pPr marL="454025" lvl="2" indent="-514350">
              <a:lnSpc>
                <a:spcPct val="150000"/>
              </a:lnSpc>
              <a:buFont typeface="+mj-lt"/>
              <a:buAutoNum type="arabicPeriod"/>
            </a:pPr>
            <a:r>
              <a:rPr lang="zh-TW" altLang="zh-TW" sz="2400" dirty="0"/>
              <a:t>資料集中的每個點計算與</a:t>
            </a:r>
            <a:r>
              <a:rPr lang="en-US" altLang="zh-TW" sz="2400" dirty="0"/>
              <a:t>K</a:t>
            </a:r>
            <a:r>
              <a:rPr lang="zh-TW" altLang="zh-TW" sz="2400" dirty="0"/>
              <a:t>個群中心的距離，選擇距離最近的群中心加入該群。</a:t>
            </a:r>
            <a:endParaRPr lang="en-US" altLang="zh-TW" sz="2400" dirty="0"/>
          </a:p>
          <a:p>
            <a:pPr marL="454025" lvl="2" indent="-514350">
              <a:lnSpc>
                <a:spcPct val="150000"/>
              </a:lnSpc>
              <a:buFont typeface="+mj-lt"/>
              <a:buAutoNum type="arabicPeriod"/>
            </a:pPr>
            <a:r>
              <a:rPr lang="zh-TW" altLang="zh-TW" sz="2400" dirty="0"/>
              <a:t>每一群重新計算群中心，如果所有群中心都不再變化，則分群結束。</a:t>
            </a:r>
            <a:endParaRPr lang="en-US" altLang="zh-TW" sz="2400" dirty="0"/>
          </a:p>
          <a:p>
            <a:pPr marL="454025" lvl="2" indent="-514350">
              <a:lnSpc>
                <a:spcPct val="150000"/>
              </a:lnSpc>
              <a:buFont typeface="+mj-lt"/>
              <a:buAutoNum type="arabicPeriod"/>
            </a:pPr>
            <a:r>
              <a:rPr lang="zh-TW" altLang="zh-TW" sz="2400" dirty="0"/>
              <a:t>繼續執行步驟</a:t>
            </a:r>
            <a:r>
              <a:rPr lang="en-US" altLang="zh-TW" sz="2400" dirty="0"/>
              <a:t>(2)</a:t>
            </a:r>
            <a:r>
              <a:rPr lang="zh-TW" altLang="zh-TW" sz="2400" dirty="0"/>
              <a:t>至</a:t>
            </a:r>
            <a:r>
              <a:rPr lang="en-US" altLang="zh-TW" sz="2400" dirty="0"/>
              <a:t>(3)</a:t>
            </a:r>
            <a:r>
              <a:rPr lang="zh-TW" altLang="zh-TW" sz="2400" dirty="0" smtClean="0"/>
              <a:t>。</a:t>
            </a:r>
            <a:endParaRPr lang="zh-TW" altLang="zh-TW" sz="2400" dirty="0"/>
          </a:p>
        </p:txBody>
      </p:sp>
    </p:spTree>
    <p:extLst>
      <p:ext uri="{BB962C8B-B14F-4D97-AF65-F5344CB8AC3E}">
        <p14:creationId xmlns:p14="http://schemas.microsoft.com/office/powerpoint/2010/main" val="651952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4" y="1502876"/>
            <a:ext cx="6657851" cy="4926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K-means</a:t>
            </a:r>
            <a:r>
              <a:rPr lang="zh-TW" altLang="zh-TW" sz="2400" dirty="0">
                <a:solidFill>
                  <a:srgbClr val="00B050"/>
                </a:solidFill>
              </a:rPr>
              <a:t>資料集</a:t>
            </a:r>
            <a:endParaRPr lang="zh-TW" altLang="en-US" sz="2400" dirty="0">
              <a:solidFill>
                <a:srgbClr val="00B050"/>
              </a:solidFill>
            </a:endParaRPr>
          </a:p>
        </p:txBody>
      </p:sp>
    </p:spTree>
    <p:extLst>
      <p:ext uri="{BB962C8B-B14F-4D97-AF65-F5344CB8AC3E}">
        <p14:creationId xmlns:p14="http://schemas.microsoft.com/office/powerpoint/2010/main" val="1480821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120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0169" y="1136209"/>
            <a:ext cx="5445566" cy="544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3486706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Notebook</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67" y="1924102"/>
            <a:ext cx="7200000" cy="434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830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smtClean="0"/>
              <a:t>以下</a:t>
            </a:r>
            <a:r>
              <a:rPr lang="zh-TW" altLang="zh-TW" sz="2400" dirty="0"/>
              <a:t>的範例是使用</a:t>
            </a:r>
            <a:r>
              <a:rPr lang="en-US" altLang="zh-TW" sz="2400" dirty="0" err="1"/>
              <a:t>make_blobs</a:t>
            </a:r>
            <a:r>
              <a:rPr lang="en-US" altLang="zh-TW" sz="2400" dirty="0"/>
              <a:t>()</a:t>
            </a:r>
            <a:r>
              <a:rPr lang="zh-TW" altLang="zh-TW" sz="2400" dirty="0"/>
              <a:t>產生</a:t>
            </a:r>
            <a:r>
              <a:rPr lang="en-US" altLang="zh-TW" sz="2400" dirty="0"/>
              <a:t>300</a:t>
            </a:r>
            <a:r>
              <a:rPr lang="zh-TW" altLang="zh-TW" sz="2400" dirty="0"/>
              <a:t>個亂數點的資料</a:t>
            </a:r>
            <a:r>
              <a:rPr lang="en-US" altLang="zh-TW" sz="2400" dirty="0"/>
              <a:t/>
            </a:r>
            <a:br>
              <a:rPr lang="en-US" altLang="zh-TW" sz="2400" dirty="0"/>
            </a:br>
            <a:r>
              <a:rPr lang="zh-TW" altLang="zh-TW" sz="2400" dirty="0"/>
              <a:t>集，分成三群，每群的標準差為</a:t>
            </a:r>
            <a:r>
              <a:rPr lang="en-US" altLang="zh-TW" sz="2400" dirty="0" smtClean="0"/>
              <a:t>1</a:t>
            </a:r>
            <a:r>
              <a:rPr lang="zh-TW" altLang="en-US" sz="2400" dirty="0" smtClean="0"/>
              <a:t>。</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433710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98" y="2092767"/>
            <a:ext cx="7200000" cy="370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426162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39065"/>
            <a:ext cx="7200000" cy="367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603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24323"/>
            <a:ext cx="7200000" cy="362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709950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marL="3175" lvl="2" algn="just" defTabSz="257175">
              <a:lnSpc>
                <a:spcPct val="150000"/>
              </a:lnSpc>
              <a:spcBef>
                <a:spcPct val="5000"/>
              </a:spcBef>
              <a:spcAft>
                <a:spcPct val="5000"/>
              </a:spcAft>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id="{374E7130-66EF-4D0B-89D0-E7FB8909D1F9}"/>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3-3-8</a:t>
            </a:r>
            <a:r>
              <a:rPr kumimoji="1" lang="zh-TW" altLang="en-US" b="1" kern="1200" dirty="0">
                <a:solidFill>
                  <a:srgbClr val="4346BD"/>
                </a:solidFill>
                <a:latin typeface="+mn-lt"/>
                <a:ea typeface="+mn-ea"/>
                <a:cs typeface="+mn-cs"/>
              </a:rPr>
              <a:t>　</a:t>
            </a:r>
            <a:r>
              <a:rPr kumimoji="1" lang="en-US" altLang="zh-TW" b="1" kern="1200" dirty="0" err="1">
                <a:solidFill>
                  <a:srgbClr val="4346BD"/>
                </a:solidFill>
                <a:latin typeface="+mn-lt"/>
                <a:ea typeface="+mn-ea"/>
                <a:cs typeface="+mn-cs"/>
              </a:rPr>
              <a:t>DBSCAN</a:t>
            </a:r>
            <a:endParaRPr kumimoji="1" lang="en-US" altLang="zh-TW" b="1" kern="1200" dirty="0">
              <a:solidFill>
                <a:srgbClr val="4346BD"/>
              </a:solidFill>
              <a:latin typeface="+mn-lt"/>
              <a:ea typeface="+mn-ea"/>
              <a:cs typeface="+mn-cs"/>
            </a:endParaRPr>
          </a:p>
          <a:p>
            <a:pPr lvl="2">
              <a:lnSpc>
                <a:spcPct val="150000"/>
              </a:lnSpc>
            </a:pPr>
            <a:r>
              <a:rPr lang="en-US" altLang="zh-TW" sz="2400" dirty="0" err="1" smtClean="0"/>
              <a:t>DBSCAN</a:t>
            </a:r>
            <a:r>
              <a:rPr lang="zh-TW" altLang="zh-TW" sz="2400" dirty="0"/>
              <a:t>是一種基於密度的分群</a:t>
            </a:r>
            <a:r>
              <a:rPr lang="zh-TW" altLang="zh-TW" sz="2400" dirty="0" smtClean="0"/>
              <a:t>演算法</a:t>
            </a:r>
            <a:endParaRPr lang="en-US" altLang="zh-TW" sz="2400" dirty="0"/>
          </a:p>
          <a:p>
            <a:pPr lvl="2">
              <a:lnSpc>
                <a:spcPct val="150000"/>
              </a:lnSpc>
            </a:pPr>
            <a:r>
              <a:rPr lang="zh-TW" altLang="zh-TW" sz="2400" dirty="0"/>
              <a:t>將相距較近的點聚成一群，然後不斷找鄰居點並加入此群中，直到群無法再擴大，然後再處理其他未拜訪的</a:t>
            </a:r>
            <a:r>
              <a:rPr lang="zh-TW" altLang="zh-TW" sz="2400" dirty="0" smtClean="0"/>
              <a:t>點</a:t>
            </a:r>
            <a:endParaRPr lang="en-US" altLang="zh-TW" sz="2400" dirty="0"/>
          </a:p>
          <a:p>
            <a:pPr lvl="2">
              <a:lnSpc>
                <a:spcPct val="150000"/>
              </a:lnSpc>
            </a:pPr>
            <a:r>
              <a:rPr lang="en-US" altLang="zh-TW" sz="2400" dirty="0"/>
              <a:t>DBSCAN</a:t>
            </a:r>
            <a:r>
              <a:rPr lang="zh-TW" altLang="zh-TW" sz="2400" dirty="0"/>
              <a:t>的特色是不需要預先設定群的數量，可以找出任何形狀的群，並且一些與群比較遠的點當做離群點</a:t>
            </a:r>
            <a:r>
              <a:rPr lang="zh-TW" altLang="zh-TW" sz="2400" dirty="0" smtClean="0"/>
              <a:t>去掉</a:t>
            </a:r>
            <a:endParaRPr lang="zh-TW" altLang="zh-TW" sz="2400" dirty="0"/>
          </a:p>
        </p:txBody>
      </p:sp>
    </p:spTree>
    <p:extLst>
      <p:ext uri="{BB962C8B-B14F-4D97-AF65-F5344CB8AC3E}">
        <p14:creationId xmlns:p14="http://schemas.microsoft.com/office/powerpoint/2010/main" val="3405475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08" y="2401292"/>
            <a:ext cx="6525897" cy="3350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1749110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277" y="2143172"/>
            <a:ext cx="6480000" cy="331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1921441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9821"/>
          <a:stretch/>
        </p:blipFill>
        <p:spPr bwMode="auto">
          <a:xfrm>
            <a:off x="1343056" y="2209046"/>
            <a:ext cx="6480000" cy="267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60425"/>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045348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623" b="35517"/>
          <a:stretch/>
        </p:blipFill>
        <p:spPr bwMode="auto">
          <a:xfrm>
            <a:off x="1288736" y="2003622"/>
            <a:ext cx="6480000" cy="29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84097"/>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2753798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230" b="4080"/>
          <a:stretch/>
        </p:blipFill>
        <p:spPr bwMode="auto">
          <a:xfrm>
            <a:off x="1332000" y="2083334"/>
            <a:ext cx="6480000" cy="28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058022"/>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-4</a:t>
            </a:r>
            <a:endParaRPr lang="zh-TW" altLang="en-US" sz="2400" dirty="0">
              <a:solidFill>
                <a:srgbClr val="00B050"/>
              </a:solidFill>
            </a:endParaRPr>
          </a:p>
        </p:txBody>
      </p:sp>
    </p:spTree>
    <p:extLst>
      <p:ext uri="{BB962C8B-B14F-4D97-AF65-F5344CB8AC3E}">
        <p14:creationId xmlns:p14="http://schemas.microsoft.com/office/powerpoint/2010/main" val="30265079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a:t>
            </a:r>
            <a:r>
              <a:rPr lang="en-US" altLang="zh-TW" sz="2400" dirty="0" smtClean="0">
                <a:solidFill>
                  <a:srgbClr val="00B050"/>
                </a:solidFill>
              </a:rPr>
              <a:t>Notebook</a:t>
            </a:r>
            <a:r>
              <a:rPr lang="zh-TW" altLang="zh-TW" sz="2400" dirty="0" smtClean="0">
                <a:solidFill>
                  <a:srgbClr val="00B050"/>
                </a:solidFill>
              </a:rPr>
              <a:t>的</a:t>
            </a:r>
            <a:r>
              <a:rPr lang="zh-TW" altLang="zh-TW" sz="2400" dirty="0">
                <a:solidFill>
                  <a:srgbClr val="00B050"/>
                </a:solidFill>
              </a:rPr>
              <a:t>介面</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8083" b="3833"/>
          <a:stretch/>
        </p:blipFill>
        <p:spPr bwMode="auto">
          <a:xfrm>
            <a:off x="4600014" y="2385620"/>
            <a:ext cx="4248000" cy="266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275" y="5252637"/>
            <a:ext cx="2520000" cy="2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917"/>
          <a:stretch/>
        </p:blipFill>
        <p:spPr bwMode="auto">
          <a:xfrm>
            <a:off x="280003" y="2439938"/>
            <a:ext cx="4248000" cy="2662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6239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53540"/>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此處的資料集產生是以原點為同心圓，在圓周上使用自訂的函數</a:t>
            </a:r>
            <a:r>
              <a:rPr lang="en-US" altLang="zh-TW" sz="2400" dirty="0" err="1"/>
              <a:t>CreatePointsInCircle</a:t>
            </a:r>
            <a:r>
              <a:rPr lang="en-US" altLang="zh-TW" sz="2400" dirty="0"/>
              <a:t>(r, n=100)</a:t>
            </a:r>
            <a:r>
              <a:rPr lang="zh-TW" altLang="zh-TW" sz="2400" dirty="0"/>
              <a:t>產生資料集，其中</a:t>
            </a:r>
            <a:r>
              <a:rPr lang="en-US" altLang="zh-TW" sz="2400" dirty="0"/>
              <a:t>r</a:t>
            </a:r>
            <a:r>
              <a:rPr lang="zh-TW" altLang="zh-TW" sz="2400" dirty="0"/>
              <a:t>代表同心圓的半徑，</a:t>
            </a:r>
            <a:r>
              <a:rPr lang="en-US" altLang="zh-TW" sz="2400" dirty="0"/>
              <a:t>n</a:t>
            </a:r>
            <a:r>
              <a:rPr lang="zh-TW" altLang="zh-TW" sz="2400" dirty="0"/>
              <a:t>代表產生資料集的數量。</a:t>
            </a:r>
            <a:endParaRPr lang="en-US" altLang="zh-TW" sz="2400" dirty="0"/>
          </a:p>
          <a:p>
            <a:pPr lvl="2">
              <a:lnSpc>
                <a:spcPct val="150000"/>
              </a:lnSpc>
            </a:pPr>
            <a:r>
              <a:rPr lang="zh-TW" altLang="zh-TW" sz="2400" dirty="0"/>
              <a:t>首先算出在半徑</a:t>
            </a:r>
            <a:r>
              <a:rPr lang="en-US" altLang="zh-TW" sz="2400" dirty="0"/>
              <a:t>r</a:t>
            </a:r>
            <a:r>
              <a:rPr lang="zh-TW" altLang="zh-TW" sz="2400" dirty="0"/>
              <a:t>的圓周上，平均分成</a:t>
            </a:r>
            <a:r>
              <a:rPr lang="en-US" altLang="zh-TW" sz="2400" dirty="0"/>
              <a:t>n</a:t>
            </a:r>
            <a:r>
              <a:rPr lang="zh-TW" altLang="zh-TW" sz="2400" dirty="0"/>
              <a:t>個點，第</a:t>
            </a:r>
            <a:r>
              <a:rPr lang="en-US" altLang="zh-TW" sz="2400" dirty="0" err="1"/>
              <a:t>i</a:t>
            </a:r>
            <a:r>
              <a:rPr lang="zh-TW" altLang="zh-TW" sz="2400" dirty="0"/>
              <a:t>點的座標為</a:t>
            </a:r>
            <a:r>
              <a:rPr lang="en-US" altLang="zh-TW" sz="2400" dirty="0"/>
              <a:t>(cos(2</a:t>
            </a:r>
            <a:r>
              <a:rPr lang="zh-TW" altLang="zh-TW" sz="2400" dirty="0"/>
              <a:t>π</a:t>
            </a:r>
            <a:r>
              <a:rPr lang="en-US" altLang="zh-TW" sz="2400" dirty="0"/>
              <a:t>/n*</a:t>
            </a:r>
            <a:r>
              <a:rPr lang="en-US" altLang="zh-TW" sz="2400" dirty="0" err="1"/>
              <a:t>i</a:t>
            </a:r>
            <a:r>
              <a:rPr lang="en-US" altLang="zh-TW" sz="2400" dirty="0"/>
              <a:t>)*r, sin(2</a:t>
            </a:r>
            <a:r>
              <a:rPr lang="zh-TW" altLang="zh-TW" sz="2400" dirty="0"/>
              <a:t>π</a:t>
            </a:r>
            <a:r>
              <a:rPr lang="en-US" altLang="zh-TW" sz="2400" dirty="0"/>
              <a:t>/n*</a:t>
            </a:r>
            <a:r>
              <a:rPr lang="en-US" altLang="zh-TW" sz="2400" dirty="0" err="1"/>
              <a:t>i</a:t>
            </a:r>
            <a:r>
              <a:rPr lang="en-US" altLang="zh-TW" sz="2400" dirty="0"/>
              <a:t>)*r)</a:t>
            </a:r>
            <a:r>
              <a:rPr lang="zh-TW" altLang="zh-TW" sz="2400" dirty="0"/>
              <a:t>，為了產生亂數的效果，所以每個點</a:t>
            </a:r>
            <a:r>
              <a:rPr lang="en-US" altLang="zh-TW" sz="2400" dirty="0"/>
              <a:t>x</a:t>
            </a:r>
            <a:r>
              <a:rPr lang="zh-TW" altLang="zh-TW" sz="2400" dirty="0"/>
              <a:t>和</a:t>
            </a:r>
            <a:r>
              <a:rPr lang="en-US" altLang="zh-TW" sz="2400" dirty="0"/>
              <a:t>y</a:t>
            </a:r>
            <a:r>
              <a:rPr lang="zh-TW" altLang="zh-TW" sz="2400" dirty="0"/>
              <a:t>座標分別加上</a:t>
            </a:r>
            <a:r>
              <a:rPr lang="en-US" altLang="zh-TW" sz="2400" dirty="0"/>
              <a:t>(-30, 30)</a:t>
            </a:r>
            <a:r>
              <a:rPr lang="zh-TW" altLang="zh-TW" sz="2400" dirty="0"/>
              <a:t>間的亂數</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897048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356" y="2301278"/>
            <a:ext cx="5915166" cy="327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a:t>
            </a:r>
            <a:r>
              <a:rPr lang="zh-TW" altLang="zh-TW" sz="2400" dirty="0" smtClean="0">
                <a:solidFill>
                  <a:srgbClr val="00B050"/>
                </a:solidFill>
              </a:rPr>
              <a:t>集</a:t>
            </a:r>
            <a:r>
              <a:rPr lang="en-US" altLang="zh-TW" sz="2400" dirty="0" smtClean="0">
                <a:solidFill>
                  <a:srgbClr val="00B050"/>
                </a:solidFill>
              </a:rPr>
              <a:t>(</a:t>
            </a:r>
            <a:r>
              <a:rPr lang="en-US" altLang="zh-TW" sz="2400" dirty="0">
                <a:solidFill>
                  <a:srgbClr val="00B050"/>
                </a:solidFill>
              </a:rPr>
              <a:t>eps=30,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138938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91" y="2094085"/>
            <a:ext cx="5477865" cy="348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分群資料集</a:t>
            </a:r>
            <a:r>
              <a:rPr lang="en-US" altLang="zh-TW" sz="2400" dirty="0">
                <a:solidFill>
                  <a:srgbClr val="00B050"/>
                </a:solidFill>
              </a:rPr>
              <a:t>(eps=20,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3828562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47650C01-823F-43ED-BC25-A05AF9010C0C}"/>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3-3-9</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階層式分群</a:t>
            </a:r>
            <a:endParaRPr kumimoji="1" lang="en-US" altLang="zh-TW" b="1" kern="1200" dirty="0">
              <a:solidFill>
                <a:srgbClr val="4346BD"/>
              </a:solidFill>
              <a:latin typeface="+mn-lt"/>
              <a:ea typeface="+mn-ea"/>
              <a:cs typeface="+mn-cs"/>
            </a:endParaRPr>
          </a:p>
          <a:p>
            <a:pPr lvl="2">
              <a:lnSpc>
                <a:spcPct val="150000"/>
              </a:lnSpc>
            </a:pPr>
            <a:r>
              <a:rPr lang="zh-TW" altLang="zh-TW" sz="2400" dirty="0" smtClean="0"/>
              <a:t>階層</a:t>
            </a:r>
            <a:r>
              <a:rPr lang="zh-TW" altLang="zh-TW" sz="2400" dirty="0"/>
              <a:t>式分群法是具有階層結構的集</a:t>
            </a:r>
            <a:r>
              <a:rPr lang="zh-TW" altLang="zh-TW" sz="2400" dirty="0" smtClean="0"/>
              <a:t>群</a:t>
            </a:r>
            <a:endParaRPr lang="en-US" altLang="zh-TW" sz="2400" dirty="0"/>
          </a:p>
          <a:p>
            <a:pPr lvl="2">
              <a:lnSpc>
                <a:spcPct val="150000"/>
              </a:lnSpc>
            </a:pPr>
            <a:r>
              <a:rPr lang="zh-TW" altLang="zh-TW" sz="2400" dirty="0"/>
              <a:t>可以透過將較小的集群迭代地合併到較大的集群</a:t>
            </a:r>
            <a:r>
              <a:rPr lang="zh-TW" altLang="zh-TW" sz="2400" dirty="0" smtClean="0"/>
              <a:t>中</a:t>
            </a:r>
            <a:endParaRPr lang="en-US" altLang="zh-TW" sz="2400" dirty="0"/>
          </a:p>
          <a:p>
            <a:pPr lvl="2">
              <a:lnSpc>
                <a:spcPct val="150000"/>
              </a:lnSpc>
            </a:pPr>
            <a:r>
              <a:rPr lang="zh-TW" altLang="zh-TW" sz="2400" dirty="0"/>
              <a:t>或者將較大的集群劃分為較小的集</a:t>
            </a:r>
            <a:r>
              <a:rPr lang="zh-TW" altLang="zh-TW" sz="2400" dirty="0" smtClean="0"/>
              <a:t>群</a:t>
            </a:r>
            <a:endParaRPr lang="zh-TW" altLang="en-US" sz="2400" dirty="0"/>
          </a:p>
        </p:txBody>
      </p:sp>
    </p:spTree>
    <p:extLst>
      <p:ext uri="{BB962C8B-B14F-4D97-AF65-F5344CB8AC3E}">
        <p14:creationId xmlns:p14="http://schemas.microsoft.com/office/powerpoint/2010/main" val="2226132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25D618C-0E34-4281-A589-B70ECF9C3B2D}"/>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0876"/>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聚合式階層分群法的</a:t>
            </a:r>
            <a:r>
              <a:rPr lang="zh-TW" altLang="zh-TW" sz="2400" dirty="0" smtClean="0">
                <a:solidFill>
                  <a:srgbClr val="00B050"/>
                </a:solidFill>
              </a:rPr>
              <a:t>步驟</a:t>
            </a:r>
            <a:endParaRPr lang="en-US" altLang="zh-TW" sz="2400" dirty="0" smtClean="0">
              <a:solidFill>
                <a:srgbClr val="00B050"/>
              </a:solidFill>
            </a:endParaRPr>
          </a:p>
          <a:p>
            <a:pPr marL="173038" lvl="1" indent="-514350">
              <a:lnSpc>
                <a:spcPct val="150000"/>
              </a:lnSpc>
              <a:buFont typeface="+mj-lt"/>
              <a:buAutoNum type="arabicPeriod"/>
            </a:pPr>
            <a:r>
              <a:rPr lang="zh-TW" altLang="zh-TW" sz="2400" dirty="0"/>
              <a:t>將每一個資料當作一個群。</a:t>
            </a:r>
          </a:p>
          <a:p>
            <a:pPr marL="173038" lvl="1" indent="-514350">
              <a:lnSpc>
                <a:spcPct val="150000"/>
              </a:lnSpc>
              <a:buFont typeface="+mj-lt"/>
              <a:buAutoNum type="arabicPeriod"/>
            </a:pPr>
            <a:r>
              <a:rPr lang="zh-TW" altLang="zh-TW" sz="2400" dirty="0"/>
              <a:t>找到一組最近的集群並將它們合併到一個集群中。</a:t>
            </a:r>
          </a:p>
          <a:p>
            <a:pPr marL="173038" lvl="1" indent="-514350">
              <a:lnSpc>
                <a:spcPct val="150000"/>
              </a:lnSpc>
              <a:buFont typeface="+mj-lt"/>
              <a:buAutoNum type="arabicPeriod"/>
            </a:pPr>
            <a:r>
              <a:rPr lang="zh-TW" altLang="zh-TW" sz="2400" dirty="0"/>
              <a:t>重複步驟</a:t>
            </a:r>
            <a:r>
              <a:rPr lang="en-US" altLang="zh-TW" sz="2400" dirty="0"/>
              <a:t>2</a:t>
            </a:r>
            <a:r>
              <a:rPr lang="zh-TW" altLang="zh-TW" sz="2400" dirty="0"/>
              <a:t>，直到形成的集群數等於事先定義的值</a:t>
            </a:r>
            <a:r>
              <a:rPr lang="zh-TW" altLang="zh-TW" sz="2400" dirty="0" smtClean="0"/>
              <a:t>。</a:t>
            </a:r>
            <a:endParaRPr lang="zh-TW" altLang="zh-TW" sz="2400" dirty="0"/>
          </a:p>
        </p:txBody>
      </p:sp>
    </p:spTree>
    <p:extLst>
      <p:ext uri="{BB962C8B-B14F-4D97-AF65-F5344CB8AC3E}">
        <p14:creationId xmlns:p14="http://schemas.microsoft.com/office/powerpoint/2010/main" val="207187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584" y="1786141"/>
            <a:ext cx="697865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任兩群間的距離</a:t>
            </a:r>
            <a:endParaRPr lang="zh-TW" altLang="en-US" sz="2400" dirty="0">
              <a:solidFill>
                <a:srgbClr val="00B050"/>
              </a:solidFill>
            </a:endParaRPr>
          </a:p>
        </p:txBody>
      </p:sp>
    </p:spTree>
    <p:extLst>
      <p:ext uri="{BB962C8B-B14F-4D97-AF65-F5344CB8AC3E}">
        <p14:creationId xmlns:p14="http://schemas.microsoft.com/office/powerpoint/2010/main" val="641137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96" y="2484675"/>
            <a:ext cx="6840000" cy="294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70" y="552549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3212083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866485" y="2365232"/>
            <a:ext cx="6840000" cy="3431540"/>
            <a:chOff x="775951" y="2453678"/>
            <a:chExt cx="6840000" cy="343154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1" y="2453678"/>
              <a:ext cx="6840000" cy="300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558706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214800" y="5574724"/>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4414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424" y="2581936"/>
            <a:ext cx="6840000" cy="319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377758" y="545006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1878055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08" y="2164582"/>
            <a:ext cx="3446776" cy="343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聚合式階層分群法的樹狀圖</a:t>
            </a:r>
            <a:endParaRPr lang="zh-TW" altLang="en-US" sz="2400" dirty="0">
              <a:solidFill>
                <a:srgbClr val="00B050"/>
              </a:solidFill>
            </a:endParaRPr>
          </a:p>
        </p:txBody>
      </p:sp>
    </p:spTree>
    <p:extLst>
      <p:ext uri="{BB962C8B-B14F-4D97-AF65-F5344CB8AC3E}">
        <p14:creationId xmlns:p14="http://schemas.microsoft.com/office/powerpoint/2010/main" val="801930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sz="2400" dirty="0" err="1">
                <a:solidFill>
                  <a:srgbClr val="00B050"/>
                </a:solidFill>
              </a:rPr>
              <a:t>Keras</a:t>
            </a:r>
            <a:r>
              <a:rPr lang="zh-TW" altLang="zh-TW" sz="2400" dirty="0">
                <a:solidFill>
                  <a:srgbClr val="00B050"/>
                </a:solidFill>
              </a:rPr>
              <a:t>和</a:t>
            </a:r>
            <a:r>
              <a:rPr lang="en-US" altLang="zh-TW" sz="2400" dirty="0" err="1">
                <a:solidFill>
                  <a:srgbClr val="00B050"/>
                </a:solidFill>
              </a:rPr>
              <a:t>Tensorflow</a:t>
            </a:r>
            <a:r>
              <a:rPr lang="zh-TW" altLang="zh-TW" sz="2400" dirty="0">
                <a:solidFill>
                  <a:srgbClr val="00B050"/>
                </a:solidFill>
              </a:rPr>
              <a:t>的關係</a:t>
            </a:r>
            <a:endParaRPr lang="zh-TW" altLang="en-US" sz="2400" dirty="0">
              <a:solidFill>
                <a:srgbClr val="00B050"/>
              </a:solidFill>
            </a:endParaRPr>
          </a:p>
        </p:txBody>
      </p:sp>
      <p:sp>
        <p:nvSpPr>
          <p:cNvPr id="2" name="標題 1"/>
          <p:cNvSpPr>
            <a:spLocks noGrp="1"/>
          </p:cNvSpPr>
          <p:nvPr>
            <p:ph type="title"/>
          </p:nvPr>
        </p:nvSpPr>
        <p:spPr/>
        <p:txBody>
          <a:bodyPr/>
          <a:lstStyle/>
          <a:p>
            <a:r>
              <a:rPr lang="en-US" altLang="zh-TW" dirty="0"/>
              <a:t>3-1-2</a:t>
            </a:r>
            <a:r>
              <a:rPr lang="zh-TW" altLang="en-US" dirty="0"/>
              <a:t>　</a:t>
            </a:r>
            <a:r>
              <a:rPr lang="en-US" altLang="zh-TW" dirty="0" err="1"/>
              <a:t>Keras</a:t>
            </a:r>
            <a:r>
              <a:rPr lang="zh-TW" altLang="en-US" dirty="0"/>
              <a:t>框架</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62" y="2389691"/>
            <a:ext cx="4643298" cy="343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198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以下以</a:t>
            </a:r>
            <a:r>
              <a:rPr lang="en-US" altLang="zh-TW" sz="2400" dirty="0"/>
              <a:t>6</a:t>
            </a:r>
            <a:r>
              <a:rPr lang="zh-TW" altLang="zh-TW" sz="2400" dirty="0"/>
              <a:t>個點</a:t>
            </a:r>
            <a:r>
              <a:rPr lang="en-US" altLang="zh-TW" sz="2400" dirty="0"/>
              <a:t>X = [[0,0], [1,1], [2,1], [1,3], [2,4], [3,3]]</a:t>
            </a:r>
            <a:r>
              <a:rPr lang="zh-TW" altLang="zh-TW" sz="2400" dirty="0"/>
              <a:t>當作階層式分群的資料</a:t>
            </a:r>
            <a:r>
              <a:rPr lang="zh-TW" altLang="zh-TW" sz="2400" dirty="0" smtClean="0"/>
              <a:t>集</a:t>
            </a:r>
            <a:r>
              <a:rPr lang="zh-TW" altLang="en-US" sz="2400" dirty="0" smtClean="0"/>
              <a:t>。</a:t>
            </a:r>
            <a:endParaRPr lang="zh-TW" altLang="en-US" sz="2400" dirty="0"/>
          </a:p>
          <a:p>
            <a:pPr marL="0" indent="0">
              <a:buFontTx/>
              <a:buNone/>
            </a:pPr>
            <a:endParaRPr kumimoji="0" lang="zh-TW" altLang="en-US" sz="2400" b="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449231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604" y="2634182"/>
            <a:ext cx="4122250" cy="281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使用階層式分群資料集</a:t>
            </a:r>
            <a:endParaRPr lang="zh-TW" altLang="en-US" sz="2400" dirty="0">
              <a:solidFill>
                <a:srgbClr val="00B050"/>
              </a:solidFill>
            </a:endParaRPr>
          </a:p>
        </p:txBody>
      </p:sp>
    </p:spTree>
    <p:extLst>
      <p:ext uri="{BB962C8B-B14F-4D97-AF65-F5344CB8AC3E}">
        <p14:creationId xmlns:p14="http://schemas.microsoft.com/office/powerpoint/2010/main" val="228132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87D3335C-952D-4AB1-994B-571B650A2C3E}"/>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3-3-10</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關聯規則學習</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關聯</a:t>
            </a:r>
            <a:r>
              <a:rPr lang="zh-TW" altLang="zh-TW" sz="2400" dirty="0"/>
              <a:t>規則學習主要是依據資料集性找出頻繁出現的項目</a:t>
            </a:r>
            <a:r>
              <a:rPr lang="zh-TW" altLang="zh-TW" sz="2400" dirty="0" smtClean="0"/>
              <a:t>組合</a:t>
            </a:r>
            <a:r>
              <a:rPr lang="zh-TW" altLang="en-US" sz="2400" dirty="0" smtClean="0"/>
              <a:t>。</a:t>
            </a:r>
            <a:endParaRPr lang="en-US" altLang="zh-TW" sz="2400" dirty="0"/>
          </a:p>
          <a:p>
            <a:pPr lvl="2">
              <a:lnSpc>
                <a:spcPct val="150000"/>
              </a:lnSpc>
            </a:pPr>
            <a:r>
              <a:rPr lang="zh-TW" altLang="zh-TW" sz="2400" dirty="0"/>
              <a:t>因為常用在商品資料上，所以也被稱為購物籃分析</a:t>
            </a:r>
            <a:r>
              <a:rPr lang="en-US" altLang="zh-TW" sz="2400" dirty="0"/>
              <a:t>(Basket Data Analysis</a:t>
            </a:r>
            <a:r>
              <a:rPr lang="en-US" altLang="zh-TW" sz="2400" dirty="0" smtClean="0"/>
              <a:t>)</a:t>
            </a:r>
            <a:r>
              <a:rPr lang="zh-TW" altLang="en-US" sz="2400" dirty="0" smtClean="0"/>
              <a:t>。</a:t>
            </a:r>
            <a:endParaRPr lang="en-US" altLang="zh-TW" sz="2400" dirty="0"/>
          </a:p>
          <a:p>
            <a:pPr lvl="2">
              <a:lnSpc>
                <a:spcPct val="150000"/>
              </a:lnSpc>
            </a:pPr>
            <a:r>
              <a:rPr lang="zh-TW" altLang="zh-TW" sz="2400" dirty="0"/>
              <a:t>關聯規則的目標是找出共同出現的組合，稱為頻繁樣式，組合之間的關係稱為</a:t>
            </a:r>
            <a:r>
              <a:rPr lang="zh-TW" altLang="zh-TW" sz="2400" dirty="0" smtClean="0"/>
              <a:t>關聯</a:t>
            </a:r>
            <a:r>
              <a:rPr lang="zh-TW" altLang="en-US" sz="2400" dirty="0" smtClean="0"/>
              <a:t>。</a:t>
            </a:r>
            <a:endParaRPr lang="zh-TW" altLang="en-US" sz="2400" dirty="0"/>
          </a:p>
        </p:txBody>
      </p:sp>
    </p:spTree>
    <p:extLst>
      <p:ext uri="{BB962C8B-B14F-4D97-AF65-F5344CB8AC3E}">
        <p14:creationId xmlns:p14="http://schemas.microsoft.com/office/powerpoint/2010/main" val="6227355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7"/>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信賴度</a:t>
            </a:r>
            <a:r>
              <a:rPr lang="zh-TW" altLang="en-US" sz="2400" dirty="0">
                <a:solidFill>
                  <a:srgbClr val="00B050"/>
                </a:solidFill>
              </a:rPr>
              <a:t>、</a:t>
            </a:r>
            <a:r>
              <a:rPr lang="zh-TW" altLang="zh-TW" sz="2400" dirty="0">
                <a:solidFill>
                  <a:srgbClr val="00B050"/>
                </a:solidFill>
              </a:rPr>
              <a:t>支持度</a:t>
            </a:r>
            <a:r>
              <a:rPr lang="zh-TW" altLang="en-US" sz="2400" dirty="0">
                <a:solidFill>
                  <a:srgbClr val="00B050"/>
                </a:solidFill>
              </a:rPr>
              <a:t>、</a:t>
            </a:r>
            <a:r>
              <a:rPr lang="zh-TW" altLang="zh-TW" sz="2400" dirty="0">
                <a:solidFill>
                  <a:srgbClr val="00B050"/>
                </a:solidFill>
              </a:rPr>
              <a:t>提升</a:t>
            </a:r>
            <a:r>
              <a:rPr lang="zh-TW" altLang="zh-TW" sz="2400" dirty="0" smtClean="0">
                <a:solidFill>
                  <a:srgbClr val="00B050"/>
                </a:solidFill>
              </a:rPr>
              <a:t>度</a:t>
            </a:r>
            <a:endParaRPr lang="en-US" altLang="zh-TW" sz="2400" dirty="0" smtClean="0">
              <a:solidFill>
                <a:srgbClr val="00B050"/>
              </a:solidFill>
            </a:endParaRPr>
          </a:p>
          <a:p>
            <a:pPr lvl="2">
              <a:lnSpc>
                <a:spcPct val="150000"/>
              </a:lnSpc>
            </a:pPr>
            <a:r>
              <a:rPr lang="zh-TW" altLang="zh-TW" sz="2400" dirty="0"/>
              <a:t>信賴度</a:t>
            </a:r>
            <a:r>
              <a:rPr lang="en-US" altLang="zh-TW" sz="2400" dirty="0"/>
              <a:t>(Confidence)</a:t>
            </a:r>
            <a:r>
              <a:rPr lang="zh-TW" altLang="zh-TW" sz="2400" dirty="0"/>
              <a:t>是指兩個項目集之間的條件機率，也就是在</a:t>
            </a:r>
            <a:r>
              <a:rPr lang="en-US" altLang="zh-TW" sz="2400" dirty="0"/>
              <a:t>A</a:t>
            </a:r>
            <a:r>
              <a:rPr lang="zh-TW" altLang="zh-TW" sz="2400" dirty="0"/>
              <a:t>出現的情況下，</a:t>
            </a:r>
            <a:r>
              <a:rPr lang="en-US" altLang="zh-TW" sz="2400" dirty="0"/>
              <a:t>B</a:t>
            </a:r>
            <a:r>
              <a:rPr lang="zh-TW" altLang="zh-TW" sz="2400" dirty="0"/>
              <a:t>出現的機率</a:t>
            </a:r>
            <a:r>
              <a:rPr lang="zh-TW" altLang="en-US" sz="2400" dirty="0"/>
              <a:t>。</a:t>
            </a:r>
            <a:endParaRPr lang="en-US" altLang="zh-TW" sz="2400" dirty="0"/>
          </a:p>
          <a:p>
            <a:pPr lvl="2">
              <a:lnSpc>
                <a:spcPct val="150000"/>
              </a:lnSpc>
            </a:pPr>
            <a:r>
              <a:rPr lang="zh-TW" altLang="zh-TW" sz="2400" dirty="0"/>
              <a:t>支持度</a:t>
            </a:r>
            <a:r>
              <a:rPr lang="en-US" altLang="zh-TW" sz="2400" dirty="0"/>
              <a:t>(Support)</a:t>
            </a:r>
            <a:r>
              <a:rPr lang="zh-TW" altLang="zh-TW" sz="2400" dirty="0"/>
              <a:t>是指每筆交易中同時包含</a:t>
            </a:r>
            <a:r>
              <a:rPr lang="en-US" altLang="zh-TW" sz="2400" dirty="0"/>
              <a:t>A</a:t>
            </a:r>
            <a:r>
              <a:rPr lang="zh-TW" altLang="zh-TW" sz="2400" dirty="0"/>
              <a:t>與</a:t>
            </a:r>
            <a:r>
              <a:rPr lang="en-US" altLang="zh-TW" sz="2400" dirty="0"/>
              <a:t>B</a:t>
            </a:r>
            <a:r>
              <a:rPr lang="zh-TW" altLang="zh-TW" sz="2400" dirty="0"/>
              <a:t>的交集機率</a:t>
            </a:r>
            <a:r>
              <a:rPr lang="zh-TW" altLang="en-US" sz="2400" dirty="0"/>
              <a:t>。</a:t>
            </a:r>
            <a:endParaRPr lang="en-US" altLang="zh-TW" sz="2400" dirty="0"/>
          </a:p>
          <a:p>
            <a:pPr lvl="2">
              <a:lnSpc>
                <a:spcPct val="150000"/>
              </a:lnSpc>
            </a:pPr>
            <a:r>
              <a:rPr lang="zh-TW" altLang="zh-TW" sz="2400" dirty="0"/>
              <a:t>提升度</a:t>
            </a:r>
            <a:r>
              <a:rPr lang="en-US" altLang="zh-TW" sz="2400" dirty="0"/>
              <a:t>(Lift)</a:t>
            </a:r>
            <a:r>
              <a:rPr lang="zh-TW" altLang="zh-TW" sz="2400" dirty="0"/>
              <a:t>，一條關聯規則在預測結果時能比隨機發生的機會好多少，也就是這個規則比隨機猜測的準確度提升量</a:t>
            </a:r>
            <a:r>
              <a:rPr lang="zh-TW" altLang="en-US" sz="2400" dirty="0" smtClean="0"/>
              <a:t>。</a:t>
            </a:r>
            <a:endParaRPr lang="zh-TW" altLang="en-US" sz="2400" dirty="0"/>
          </a:p>
        </p:txBody>
      </p:sp>
      <p:sp>
        <p:nvSpPr>
          <p:cNvPr id="3" name="標題 2">
            <a:extLst>
              <a:ext uri="{FF2B5EF4-FFF2-40B4-BE49-F238E27FC236}">
                <a16:creationId xmlns:a16="http://schemas.microsoft.com/office/drawing/2014/main" id="{0D9EF9D9-25FF-4D5D-A677-FEF6CF930612}"/>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4217641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E060218-FD7B-4544-A27E-F158B9933EEA}"/>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68826" y="1330875"/>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err="1">
                <a:solidFill>
                  <a:srgbClr val="00B050"/>
                </a:solidFill>
              </a:rPr>
              <a:t>Apriori</a:t>
            </a:r>
            <a:r>
              <a:rPr lang="zh-TW" altLang="zh-TW" sz="2400" dirty="0" smtClean="0">
                <a:solidFill>
                  <a:srgbClr val="00B050"/>
                </a:solidFill>
              </a:rPr>
              <a:t>演算法</a:t>
            </a:r>
            <a:endParaRPr lang="en-US" altLang="zh-TW" sz="2400" dirty="0" smtClean="0">
              <a:solidFill>
                <a:srgbClr val="00B050"/>
              </a:solidFill>
            </a:endParaRPr>
          </a:p>
          <a:p>
            <a:pPr lvl="2">
              <a:lnSpc>
                <a:spcPct val="150000"/>
              </a:lnSpc>
            </a:pPr>
            <a:r>
              <a:rPr lang="zh-TW" altLang="zh-TW" sz="2400" dirty="0"/>
              <a:t>用來解決運算量過大的方法</a:t>
            </a:r>
            <a:r>
              <a:rPr lang="zh-TW" altLang="en-US" sz="2400" dirty="0"/>
              <a:t>。</a:t>
            </a:r>
            <a:endParaRPr lang="en-US" altLang="zh-TW" sz="2400" dirty="0"/>
          </a:p>
          <a:p>
            <a:pPr lvl="2">
              <a:lnSpc>
                <a:spcPct val="150000"/>
              </a:lnSpc>
            </a:pPr>
            <a:r>
              <a:rPr lang="en-US" altLang="zh-TW" sz="2400" dirty="0" err="1"/>
              <a:t>Apriori</a:t>
            </a:r>
            <a:r>
              <a:rPr lang="en-US" altLang="zh-TW" sz="2400" dirty="0"/>
              <a:t> </a:t>
            </a:r>
            <a:r>
              <a:rPr lang="zh-TW" altLang="zh-TW" sz="2400" dirty="0"/>
              <a:t>所採用的特性是：「若一項目集是頻繁的，則它的所有非空子集合也必定是頻繁的。」</a:t>
            </a:r>
            <a:r>
              <a:rPr lang="zh-TW" altLang="en-US" sz="2400" dirty="0"/>
              <a:t>。</a:t>
            </a:r>
            <a:endParaRPr lang="en-US" altLang="zh-TW" sz="2400" dirty="0"/>
          </a:p>
          <a:p>
            <a:pPr lvl="2">
              <a:lnSpc>
                <a:spcPct val="150000"/>
              </a:lnSpc>
            </a:pPr>
            <a:r>
              <a:rPr lang="zh-TW" altLang="zh-TW" sz="2400" dirty="0"/>
              <a:t>從數量低的集合開始做起，當發現某個集合不是頻繁的，則他的母集合也不需要考慮，這樣可以大幅縮減計算的複雜度</a:t>
            </a:r>
            <a:r>
              <a:rPr lang="zh-TW" altLang="en-US" sz="2400" dirty="0"/>
              <a:t>。</a:t>
            </a:r>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5218391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35" y="2534498"/>
            <a:ext cx="5996129" cy="246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顧客消費紀錄</a:t>
            </a:r>
            <a:endParaRPr lang="zh-TW" altLang="en-US" sz="2400" dirty="0">
              <a:solidFill>
                <a:srgbClr val="00B050"/>
              </a:solidFill>
            </a:endParaRPr>
          </a:p>
        </p:txBody>
      </p:sp>
    </p:spTree>
    <p:extLst>
      <p:ext uri="{BB962C8B-B14F-4D97-AF65-F5344CB8AC3E}">
        <p14:creationId xmlns:p14="http://schemas.microsoft.com/office/powerpoint/2010/main" val="3306852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473" y="2083245"/>
            <a:ext cx="7199486" cy="392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產品購買的次數和支持度</a:t>
            </a:r>
            <a:endParaRPr lang="zh-TW" altLang="en-US" sz="2400" dirty="0">
              <a:solidFill>
                <a:srgbClr val="00B050"/>
              </a:solidFill>
            </a:endParaRPr>
          </a:p>
        </p:txBody>
      </p:sp>
    </p:spTree>
    <p:extLst>
      <p:ext uri="{BB962C8B-B14F-4D97-AF65-F5344CB8AC3E}">
        <p14:creationId xmlns:p14="http://schemas.microsoft.com/office/powerpoint/2010/main" val="2016813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2022789"/>
            <a:ext cx="7320324" cy="381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全部產品的組合</a:t>
            </a:r>
            <a:r>
              <a:rPr lang="zh-TW" altLang="en-US" sz="2400" dirty="0">
                <a:solidFill>
                  <a:srgbClr val="00B050"/>
                </a:solidFill>
              </a:rPr>
              <a:t>和</a:t>
            </a:r>
            <a:r>
              <a:rPr lang="en-US" altLang="zh-TW" sz="2400" dirty="0" err="1">
                <a:solidFill>
                  <a:srgbClr val="00B050"/>
                </a:solidFill>
              </a:rPr>
              <a:t>Apriori</a:t>
            </a:r>
            <a:endParaRPr lang="zh-TW" altLang="en-US" sz="2400" dirty="0">
              <a:solidFill>
                <a:srgbClr val="00B050"/>
              </a:solidFill>
            </a:endParaRPr>
          </a:p>
        </p:txBody>
      </p:sp>
    </p:spTree>
    <p:extLst>
      <p:ext uri="{BB962C8B-B14F-4D97-AF65-F5344CB8AC3E}">
        <p14:creationId xmlns:p14="http://schemas.microsoft.com/office/powerpoint/2010/main" val="13242822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229" y="1894625"/>
            <a:ext cx="6293539" cy="437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項目集關聯性的信賴度</a:t>
            </a:r>
            <a:endParaRPr lang="zh-TW" altLang="en-US" sz="2400" dirty="0">
              <a:solidFill>
                <a:srgbClr val="00B050"/>
              </a:solidFill>
            </a:endParaRPr>
          </a:p>
        </p:txBody>
      </p:sp>
    </p:spTree>
    <p:extLst>
      <p:ext uri="{BB962C8B-B14F-4D97-AF65-F5344CB8AC3E}">
        <p14:creationId xmlns:p14="http://schemas.microsoft.com/office/powerpoint/2010/main" val="757390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sz="2400" dirty="0"/>
              <a:t>資料可分成結構化</a:t>
            </a:r>
            <a:r>
              <a:rPr lang="zh-TW" altLang="en-US" sz="2400" dirty="0" smtClean="0"/>
              <a:t>資料 </a:t>
            </a:r>
            <a:r>
              <a:rPr lang="en-US" altLang="zh-TW" sz="2400" dirty="0" smtClean="0"/>
              <a:t>(Structured Data)</a:t>
            </a:r>
            <a:r>
              <a:rPr lang="zh-TW" altLang="en-US" sz="2400" dirty="0" smtClean="0"/>
              <a:t>、</a:t>
            </a:r>
            <a:r>
              <a:rPr lang="zh-TW" altLang="en-US" sz="2400" dirty="0"/>
              <a:t>半</a:t>
            </a:r>
            <a:r>
              <a:rPr lang="zh-TW" altLang="en-US" sz="2400" dirty="0" smtClean="0"/>
              <a:t>結構化資料</a:t>
            </a:r>
            <a:r>
              <a:rPr lang="en-US" altLang="zh-TW" sz="2400" dirty="0" smtClean="0"/>
              <a:t>(Semi-Structured Data) </a:t>
            </a:r>
            <a:r>
              <a:rPr lang="zh-TW" altLang="en-US" sz="2400" dirty="0" smtClean="0"/>
              <a:t>以及</a:t>
            </a:r>
            <a:r>
              <a:rPr lang="zh-TW" altLang="en-US" sz="2400" dirty="0"/>
              <a:t>非結構化</a:t>
            </a:r>
            <a:r>
              <a:rPr lang="zh-TW" altLang="en-US" sz="2400" dirty="0" smtClean="0"/>
              <a:t>資料 </a:t>
            </a:r>
            <a:r>
              <a:rPr lang="en-US" altLang="zh-TW" sz="2400" dirty="0" smtClean="0"/>
              <a:t>(Unstructured Data)</a:t>
            </a:r>
            <a:r>
              <a:rPr lang="zh-TW" altLang="en-US" sz="2400" dirty="0" smtClean="0"/>
              <a:t>。</a:t>
            </a:r>
            <a:endParaRPr lang="zh-TW" altLang="en-US" sz="2400" dirty="0"/>
          </a:p>
        </p:txBody>
      </p:sp>
      <p:sp>
        <p:nvSpPr>
          <p:cNvPr id="4" name="文字方塊 3"/>
          <p:cNvSpPr txBox="1"/>
          <p:nvPr/>
        </p:nvSpPr>
        <p:spPr>
          <a:xfrm>
            <a:off x="2863840" y="6197084"/>
            <a:ext cx="3416320" cy="369332"/>
          </a:xfrm>
          <a:prstGeom prst="rect">
            <a:avLst/>
          </a:prstGeom>
          <a:noFill/>
        </p:spPr>
        <p:txBody>
          <a:bodyPr wrap="none" rtlCol="0">
            <a:spAutoFit/>
          </a:bodyPr>
          <a:lstStyle/>
          <a:p>
            <a:pPr algn="ctr"/>
            <a:r>
              <a:rPr lang="zh-TW" altLang="en-US" dirty="0" smtClean="0">
                <a:latin typeface="Times New Roman" pitchFamily="18" charset="0"/>
                <a:ea typeface="標楷體" pitchFamily="65" charset="-120"/>
                <a:cs typeface="Times New Roman" pitchFamily="18" charset="0"/>
              </a:rPr>
              <a:t>人工智慧</a:t>
            </a:r>
            <a:r>
              <a:rPr lang="zh-TW" altLang="en-US" dirty="0">
                <a:latin typeface="Times New Roman" pitchFamily="18" charset="0"/>
                <a:ea typeface="標楷體" pitchFamily="65" charset="-120"/>
                <a:cs typeface="Times New Roman" pitchFamily="18" charset="0"/>
              </a:rPr>
              <a:t>上的資料結構性分類。</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12" y="2492896"/>
            <a:ext cx="6984776" cy="369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369078"/>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結構化</a:t>
            </a:r>
            <a:r>
              <a:rPr lang="zh-TW" altLang="en-US" b="1" dirty="0" smtClean="0"/>
              <a:t>資料</a:t>
            </a:r>
            <a:endParaRPr lang="en-US" altLang="zh-TW" b="1" dirty="0" smtClean="0"/>
          </a:p>
          <a:p>
            <a:pPr lvl="1"/>
            <a:r>
              <a:rPr lang="zh-TW" altLang="en-US" sz="2400" dirty="0">
                <a:latin typeface="Times New Roman" pitchFamily="18" charset="0"/>
                <a:cs typeface="Times New Roman" pitchFamily="18" charset="0"/>
              </a:rPr>
              <a:t>結構</a:t>
            </a:r>
            <a:r>
              <a:rPr lang="zh-TW" altLang="en-US" sz="2400" dirty="0" smtClean="0">
                <a:latin typeface="Times New Roman" pitchFamily="18" charset="0"/>
                <a:cs typeface="Times New Roman" pitchFamily="18" charset="0"/>
              </a:rPr>
              <a:t>化資料</a:t>
            </a:r>
            <a:r>
              <a:rPr lang="zh-TW" altLang="en-US" sz="2400" dirty="0">
                <a:latin typeface="Times New Roman" pitchFamily="18" charset="0"/>
                <a:cs typeface="Times New Roman" pitchFamily="18" charset="0"/>
              </a:rPr>
              <a:t>意指，它擁有固定欄位、固定格式與順序等等</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endParaRPr lang="en-US" altLang="zh-TW" sz="2400" dirty="0" smtClean="0">
              <a:latin typeface="Times New Roman" pitchFamily="18" charset="0"/>
              <a:cs typeface="Times New Roman" pitchFamily="18" charset="0"/>
            </a:endParaRPr>
          </a:p>
          <a:p>
            <a:pPr lvl="1"/>
            <a:endParaRPr lang="en-US" altLang="zh-TW" sz="2400" dirty="0">
              <a:latin typeface="Times New Roman" pitchFamily="18" charset="0"/>
              <a:cs typeface="Times New Roman" pitchFamily="18" charset="0"/>
            </a:endParaRPr>
          </a:p>
          <a:p>
            <a:pPr lvl="1"/>
            <a:endParaRPr lang="en-US" altLang="zh-TW" sz="2400" dirty="0" smtClean="0">
              <a:latin typeface="Times New Roman" pitchFamily="18" charset="0"/>
              <a:cs typeface="Times New Roman" pitchFamily="18" charset="0"/>
            </a:endParaRPr>
          </a:p>
          <a:p>
            <a:pPr lvl="1"/>
            <a:endParaRPr lang="en-US" altLang="zh-TW" sz="2400" dirty="0" smtClean="0">
              <a:latin typeface="Times New Roman" pitchFamily="18" charset="0"/>
              <a:cs typeface="Times New Roman" pitchFamily="18" charset="0"/>
            </a:endParaRPr>
          </a:p>
          <a:p>
            <a:pPr lvl="1"/>
            <a:r>
              <a:rPr lang="zh-TW" altLang="en-US" sz="2400" dirty="0">
                <a:latin typeface="Times New Roman" pitchFamily="18" charset="0"/>
                <a:cs typeface="Times New Roman" pitchFamily="18" charset="0"/>
              </a:rPr>
              <a:t>另外，結構化資料並非一定以資料庫形式儲存，像存在</a:t>
            </a:r>
            <a:r>
              <a:rPr lang="en-US" altLang="zh-TW" sz="2400" dirty="0">
                <a:latin typeface="Times New Roman" pitchFamily="18" charset="0"/>
                <a:cs typeface="Times New Roman" pitchFamily="18" charset="0"/>
              </a:rPr>
              <a:t>Excel</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XML </a:t>
            </a:r>
            <a:r>
              <a:rPr lang="zh-TW" altLang="en-US" sz="2400" dirty="0">
                <a:latin typeface="Times New Roman" pitchFamily="18" charset="0"/>
                <a:cs typeface="Times New Roman" pitchFamily="18" charset="0"/>
              </a:rPr>
              <a:t>等也</a:t>
            </a:r>
            <a:r>
              <a:rPr lang="zh-TW" altLang="en-US" sz="2400" dirty="0" smtClean="0">
                <a:latin typeface="Times New Roman" pitchFamily="18" charset="0"/>
                <a:cs typeface="Times New Roman" pitchFamily="18" charset="0"/>
              </a:rPr>
              <a:t>都</a:t>
            </a:r>
            <a:r>
              <a:rPr lang="zh-TW" altLang="en-US" sz="2400" dirty="0">
                <a:latin typeface="Times New Roman" pitchFamily="18" charset="0"/>
                <a:cs typeface="Times New Roman" pitchFamily="18" charset="0"/>
              </a:rPr>
              <a:t>是結構化資料的形式。</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89" y="2747784"/>
            <a:ext cx="7543924"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4606226"/>
      </p:ext>
    </p:extLst>
  </p:cSld>
  <p:clrMapOvr>
    <a:masterClrMapping/>
  </p:clrMapOvr>
  <p:transition advClick="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294" y="1700808"/>
            <a:ext cx="6885082" cy="4320480"/>
          </a:xfrm>
        </p:spPr>
      </p:pic>
      <p:sp>
        <p:nvSpPr>
          <p:cNvPr id="4" name="文字方塊 3"/>
          <p:cNvSpPr txBox="1"/>
          <p:nvPr/>
        </p:nvSpPr>
        <p:spPr>
          <a:xfrm>
            <a:off x="3042697" y="6093296"/>
            <a:ext cx="3185487"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3-3 </a:t>
            </a:r>
            <a:r>
              <a:rPr lang="zh-TW" altLang="en-US" dirty="0">
                <a:latin typeface="Times New Roman" pitchFamily="18" charset="0"/>
                <a:ea typeface="標楷體" pitchFamily="65" charset="-120"/>
                <a:cs typeface="Times New Roman" pitchFamily="18" charset="0"/>
              </a:rPr>
              <a:t>結構化資料</a:t>
            </a:r>
            <a:r>
              <a:rPr lang="en-US" altLang="zh-TW" dirty="0">
                <a:latin typeface="Times New Roman" pitchFamily="18" charset="0"/>
                <a:ea typeface="標楷體" pitchFamily="65" charset="-120"/>
                <a:cs typeface="Times New Roman" pitchFamily="18" charset="0"/>
              </a:rPr>
              <a:t>XML </a:t>
            </a:r>
            <a:r>
              <a:rPr lang="zh-TW" altLang="en-US" dirty="0">
                <a:latin typeface="Times New Roman" pitchFamily="18" charset="0"/>
                <a:ea typeface="標楷體" pitchFamily="65" charset="-120"/>
                <a:cs typeface="Times New Roman" pitchFamily="18" charset="0"/>
              </a:rPr>
              <a:t>範例。</a:t>
            </a:r>
          </a:p>
        </p:txBody>
      </p:sp>
    </p:spTree>
    <p:extLst>
      <p:ext uri="{BB962C8B-B14F-4D97-AF65-F5344CB8AC3E}">
        <p14:creationId xmlns:p14="http://schemas.microsoft.com/office/powerpoint/2010/main" val="3800678392"/>
      </p:ext>
    </p:extLst>
  </p:cSld>
  <p:clrMapOvr>
    <a:masterClrMapping/>
  </p:clrMapOvr>
  <p:transition advClick="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非結構化</a:t>
            </a:r>
            <a:r>
              <a:rPr lang="zh-TW" altLang="en-US" b="1" dirty="0" smtClean="0"/>
              <a:t>資料</a:t>
            </a:r>
            <a:endParaRPr lang="en-US" altLang="zh-TW" b="1" dirty="0" smtClean="0"/>
          </a:p>
          <a:p>
            <a:pPr lvl="1"/>
            <a:r>
              <a:rPr lang="zh-TW" altLang="en-US" sz="2400" dirty="0"/>
              <a:t>非結構化的資料，重點不在內容是什麼，</a:t>
            </a:r>
            <a:r>
              <a:rPr lang="zh-TW" altLang="en-US" sz="2400" dirty="0" smtClean="0"/>
              <a:t>而是「</a:t>
            </a:r>
            <a:r>
              <a:rPr lang="zh-TW" altLang="en-US" sz="2400" dirty="0"/>
              <a:t>資料格式」</a:t>
            </a:r>
            <a:r>
              <a:rPr lang="zh-TW" altLang="en-US" sz="2400" dirty="0" smtClean="0"/>
              <a:t>。</a:t>
            </a:r>
            <a:r>
              <a:rPr lang="zh-TW" altLang="en-US" sz="2400" dirty="0"/>
              <a:t>非結構化資料通常是多媒體檔案內容，舉凡有圖片</a:t>
            </a:r>
            <a:r>
              <a:rPr lang="zh-TW" altLang="en-US" sz="2400" dirty="0" smtClean="0"/>
              <a:t>、</a:t>
            </a:r>
            <a:r>
              <a:rPr lang="zh-TW" altLang="en-US" sz="2400" dirty="0"/>
              <a:t>聲音檔案、影片、影音串流</a:t>
            </a:r>
            <a:r>
              <a:rPr lang="en-US" altLang="zh-TW" sz="2400" dirty="0"/>
              <a:t>…</a:t>
            </a:r>
            <a:r>
              <a:rPr lang="zh-TW" altLang="en-US" sz="2400" dirty="0"/>
              <a:t>等等</a:t>
            </a:r>
            <a:r>
              <a:rPr lang="zh-TW" altLang="en-US" sz="2400" dirty="0" smtClean="0"/>
              <a:t>。</a:t>
            </a:r>
            <a:endParaRPr lang="en-US" altLang="zh-TW" sz="2400" dirty="0" smtClean="0"/>
          </a:p>
          <a:p>
            <a:pPr marL="342900" indent="-342900">
              <a:buSzPct val="100000"/>
              <a:buFont typeface="Wingdings" pitchFamily="2" charset="2"/>
              <a:buChar char="Ø"/>
            </a:pPr>
            <a:r>
              <a:rPr lang="zh-TW" altLang="en-US" b="1" dirty="0"/>
              <a:t>半結構化</a:t>
            </a:r>
            <a:r>
              <a:rPr lang="zh-TW" altLang="en-US" b="1" dirty="0" smtClean="0"/>
              <a:t>資料</a:t>
            </a:r>
            <a:endParaRPr lang="en-US" altLang="zh-TW" b="1" dirty="0" smtClean="0"/>
          </a:p>
          <a:p>
            <a:pPr lvl="1"/>
            <a:r>
              <a:rPr lang="zh-TW" altLang="en-US" sz="2400" dirty="0"/>
              <a:t>半結構化資料介於結構化與非結構化之間，這種檔案格式是具備有「</a:t>
            </a:r>
            <a:r>
              <a:rPr lang="zh-TW" altLang="en-US" sz="2400" dirty="0" smtClean="0"/>
              <a:t>欄位</a:t>
            </a:r>
            <a:r>
              <a:rPr lang="zh-TW" altLang="en-US" sz="2400" dirty="0"/>
              <a:t>」特性的，因此可以根據欄位特性進行查找所要的資料。但是每個欄位</a:t>
            </a:r>
            <a:r>
              <a:rPr lang="zh-TW" altLang="en-US" sz="2400" dirty="0" smtClean="0"/>
              <a:t>卻有</a:t>
            </a:r>
            <a:r>
              <a:rPr lang="zh-TW" altLang="en-US" sz="2400" dirty="0"/>
              <a:t>它自己的描述方式，無法確保一致性。</a:t>
            </a:r>
          </a:p>
        </p:txBody>
      </p:sp>
    </p:spTree>
    <p:extLst>
      <p:ext uri="{BB962C8B-B14F-4D97-AF65-F5344CB8AC3E}">
        <p14:creationId xmlns:p14="http://schemas.microsoft.com/office/powerpoint/2010/main" val="1328843967"/>
      </p:ext>
    </p:extLst>
  </p:cSld>
  <p:clrMapOvr>
    <a:masterClrMapping/>
  </p:clrMapOvr>
  <p:transition advClick="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資料與數據的</a:t>
            </a:r>
            <a:r>
              <a:rPr lang="zh-TW" altLang="en-US" b="1" dirty="0" smtClean="0"/>
              <a:t>轉換</a:t>
            </a:r>
            <a:endParaRPr lang="en-US" altLang="zh-TW" b="1" dirty="0" smtClean="0"/>
          </a:p>
          <a:p>
            <a:pPr lvl="1"/>
            <a:r>
              <a:rPr lang="zh-TW" altLang="en-US" sz="2400" dirty="0">
                <a:latin typeface="Times New Roman" pitchFamily="18" charset="0"/>
                <a:cs typeface="Times New Roman" pitchFamily="18" charset="0"/>
              </a:rPr>
              <a:t>原生</a:t>
            </a:r>
            <a:r>
              <a:rPr lang="zh-TW" altLang="en-US" sz="2400" dirty="0" smtClean="0">
                <a:latin typeface="Times New Roman" pitchFamily="18" charset="0"/>
                <a:cs typeface="Times New Roman" pitchFamily="18" charset="0"/>
              </a:rPr>
              <a:t>資料 </a:t>
            </a:r>
            <a:r>
              <a:rPr lang="en-US" altLang="zh-TW" sz="2400" dirty="0" smtClean="0">
                <a:latin typeface="Times New Roman" pitchFamily="18" charset="0"/>
                <a:cs typeface="Times New Roman" pitchFamily="18" charset="0"/>
              </a:rPr>
              <a:t>(Raw Data) </a:t>
            </a:r>
            <a:r>
              <a:rPr lang="zh-TW" altLang="en-US" sz="2400" dirty="0" smtClean="0">
                <a:latin typeface="Times New Roman" pitchFamily="18" charset="0"/>
                <a:cs typeface="Times New Roman" pitchFamily="18" charset="0"/>
              </a:rPr>
              <a:t>都</a:t>
            </a:r>
            <a:r>
              <a:rPr lang="zh-TW" altLang="en-US" sz="2400" dirty="0">
                <a:latin typeface="Times New Roman" pitchFamily="18" charset="0"/>
                <a:cs typeface="Times New Roman" pitchFamily="18" charset="0"/>
              </a:rPr>
              <a:t>傳遞了一些</a:t>
            </a:r>
            <a:r>
              <a:rPr lang="zh-TW" altLang="en-US" sz="2400" dirty="0" smtClean="0">
                <a:latin typeface="Times New Roman" pitchFamily="18" charset="0"/>
                <a:cs typeface="Times New Roman" pitchFamily="18" charset="0"/>
              </a:rPr>
              <a:t>訊息 </a:t>
            </a:r>
            <a:r>
              <a:rPr lang="en-US" altLang="zh-TW" sz="2400" dirty="0" smtClean="0">
                <a:latin typeface="Times New Roman" pitchFamily="18" charset="0"/>
                <a:cs typeface="Times New Roman" pitchFamily="18" charset="0"/>
              </a:rPr>
              <a:t>(Information)</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必須將依資料特性加以轉換，</a:t>
            </a:r>
            <a:r>
              <a:rPr lang="zh-TW" altLang="en-US" sz="2400" dirty="0" smtClean="0">
                <a:latin typeface="Times New Roman" pitchFamily="18" charset="0"/>
                <a:cs typeface="Times New Roman" pitchFamily="18" charset="0"/>
              </a:rPr>
              <a:t>轉換</a:t>
            </a:r>
            <a:r>
              <a:rPr lang="zh-TW" altLang="en-US" sz="2400" dirty="0">
                <a:latin typeface="Times New Roman" pitchFamily="18" charset="0"/>
                <a:cs typeface="Times New Roman" pitchFamily="18" charset="0"/>
              </a:rPr>
              <a:t>成數據，然後再進行</a:t>
            </a:r>
            <a:r>
              <a:rPr lang="zh-TW" altLang="en-US" sz="2400" dirty="0" smtClean="0">
                <a:latin typeface="Times New Roman" pitchFamily="18" charset="0"/>
                <a:cs typeface="Times New Roman" pitchFamily="18" charset="0"/>
              </a:rPr>
              <a:t>分類</a:t>
            </a:r>
            <a:r>
              <a:rPr lang="en-US" altLang="zh-TW" sz="2400" dirty="0" smtClean="0">
                <a:latin typeface="Times New Roman" pitchFamily="18" charset="0"/>
                <a:cs typeface="Times New Roman" pitchFamily="18" charset="0"/>
              </a:rPr>
              <a:t>(Classification) </a:t>
            </a:r>
            <a:r>
              <a:rPr lang="zh-TW" altLang="en-US" sz="2400" dirty="0" smtClean="0">
                <a:latin typeface="Times New Roman" pitchFamily="18" charset="0"/>
                <a:cs typeface="Times New Roman" pitchFamily="18" charset="0"/>
              </a:rPr>
              <a:t>分析。</a:t>
            </a:r>
            <a:endParaRPr lang="en-US" altLang="zh-TW" sz="2400" dirty="0" smtClean="0">
              <a:latin typeface="Times New Roman" pitchFamily="18" charset="0"/>
              <a:cs typeface="Times New Roman" pitchFamily="18" charset="0"/>
            </a:endParaRPr>
          </a:p>
          <a:p>
            <a:pPr lvl="1"/>
            <a:r>
              <a:rPr lang="zh-TW" altLang="en-US" sz="2400" dirty="0">
                <a:latin typeface="Times New Roman" pitchFamily="18" charset="0"/>
                <a:cs typeface="Times New Roman" pitchFamily="18" charset="0"/>
              </a:rPr>
              <a:t>將圖片資料中擷取出數據來，這個數據稱之為</a:t>
            </a:r>
            <a:r>
              <a:rPr lang="zh-TW" altLang="en-US" sz="2400" dirty="0" smtClean="0">
                <a:latin typeface="Times New Roman" pitchFamily="18" charset="0"/>
                <a:cs typeface="Times New Roman" pitchFamily="18" charset="0"/>
              </a:rPr>
              <a:t>特徵值</a:t>
            </a:r>
            <a:r>
              <a:rPr lang="en-US" altLang="zh-TW" sz="2400" dirty="0" smtClean="0">
                <a:latin typeface="Times New Roman" pitchFamily="18" charset="0"/>
                <a:cs typeface="Times New Roman" pitchFamily="18" charset="0"/>
              </a:rPr>
              <a:t>(Feature)</a:t>
            </a:r>
            <a:r>
              <a:rPr lang="zh-TW" altLang="en-US" sz="2400" dirty="0" smtClean="0">
                <a:latin typeface="Times New Roman" pitchFamily="18" charset="0"/>
                <a:cs typeface="Times New Roman" pitchFamily="18" charset="0"/>
              </a:rPr>
              <a:t>，透過</a:t>
            </a:r>
            <a:r>
              <a:rPr lang="zh-TW" altLang="en-US" sz="2400" dirty="0">
                <a:latin typeface="Times New Roman" pitchFamily="18" charset="0"/>
                <a:cs typeface="Times New Roman" pitchFamily="18" charset="0"/>
              </a:rPr>
              <a:t>特徵值將圖片予以</a:t>
            </a:r>
            <a:r>
              <a:rPr lang="zh-TW" altLang="en-US" sz="2400" dirty="0" smtClean="0">
                <a:latin typeface="Times New Roman" pitchFamily="18" charset="0"/>
                <a:cs typeface="Times New Roman" pitchFamily="18" charset="0"/>
              </a:rPr>
              <a:t>分類。</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67586798"/>
      </p:ext>
    </p:extLst>
  </p:cSld>
  <p:clrMapOvr>
    <a:masterClrMapping/>
  </p:clrMapOvr>
  <p:transition advClick="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認識資料與數據</a:t>
            </a: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461" y="1291208"/>
            <a:ext cx="6065875" cy="537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7600202"/>
      </p:ext>
    </p:extLst>
  </p:cSld>
  <p:clrMapOvr>
    <a:masterClrMapping/>
  </p:clrMapOvr>
  <p:transition advClick="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A363DE-FA16-452F-AF9C-B3BCB14AABB2}"/>
              </a:ext>
            </a:extLst>
          </p:cNvPr>
          <p:cNvSpPr>
            <a:spLocks noGrp="1"/>
          </p:cNvSpPr>
          <p:nvPr>
            <p:ph type="title"/>
          </p:nvPr>
        </p:nvSpPr>
        <p:spPr/>
        <p:txBody>
          <a:bodyPr/>
          <a:lstStyle/>
          <a:p>
            <a:r>
              <a:rPr lang="en-US" altLang="zh-TW" b="1" dirty="0"/>
              <a:t>3-1</a:t>
            </a:r>
            <a:r>
              <a:rPr lang="zh-TW" altLang="en-US" dirty="0"/>
              <a:t>　建置</a:t>
            </a:r>
            <a:r>
              <a:rPr lang="en-US" altLang="zh-TW" dirty="0" smtClean="0"/>
              <a:t>Python</a:t>
            </a:r>
            <a:r>
              <a:rPr lang="zh-TW" altLang="en-US" dirty="0"/>
              <a:t>開發環境</a:t>
            </a:r>
          </a:p>
        </p:txBody>
      </p:sp>
      <p:sp>
        <p:nvSpPr>
          <p:cNvPr id="4" name="內容版面配置區 3"/>
          <p:cNvSpPr>
            <a:spLocks noGrp="1"/>
          </p:cNvSpPr>
          <p:nvPr>
            <p:ph idx="1"/>
          </p:nvPr>
        </p:nvSpPr>
        <p:spPr/>
        <p:txBody>
          <a:bodyPr/>
          <a:lstStyle/>
          <a:p>
            <a:pPr marL="0" indent="0">
              <a:buNone/>
            </a:pPr>
            <a:r>
              <a:rPr lang="en-US" altLang="zh-TW" dirty="0"/>
              <a:t>3-1-1</a:t>
            </a:r>
            <a:r>
              <a:rPr lang="zh-TW" altLang="en-US" dirty="0"/>
              <a:t>　</a:t>
            </a:r>
            <a:r>
              <a:rPr lang="en-US" altLang="zh-TW" dirty="0"/>
              <a:t>Anaconda </a:t>
            </a:r>
            <a:r>
              <a:rPr lang="zh-TW" altLang="en-US" dirty="0"/>
              <a:t>開發環境</a:t>
            </a:r>
            <a:endParaRPr lang="en-US" altLang="zh-TW" dirty="0"/>
          </a:p>
          <a:p>
            <a:pPr>
              <a:lnSpc>
                <a:spcPct val="150000"/>
              </a:lnSpc>
            </a:pPr>
            <a:r>
              <a:rPr kumimoji="1" lang="en-US" altLang="zh-TW" sz="2400" b="0" dirty="0" smtClean="0">
                <a:solidFill>
                  <a:schemeClr val="tx1"/>
                </a:solidFill>
                <a:latin typeface="Times New Roman" pitchFamily="18" charset="0"/>
                <a:ea typeface="標楷體" pitchFamily="65" charset="-120"/>
              </a:rPr>
              <a:t>Python</a:t>
            </a:r>
            <a:r>
              <a:rPr kumimoji="1" lang="zh-TW" altLang="zh-TW" sz="2400" b="0" dirty="0">
                <a:solidFill>
                  <a:schemeClr val="tx1"/>
                </a:solidFill>
                <a:latin typeface="Times New Roman" pitchFamily="18" charset="0"/>
                <a:ea typeface="標楷體" pitchFamily="65" charset="-120"/>
              </a:rPr>
              <a:t>可以在許多平台上執行，例如</a:t>
            </a:r>
            <a:r>
              <a:rPr kumimoji="1" lang="en-US" altLang="zh-TW" sz="2400" b="0" dirty="0">
                <a:solidFill>
                  <a:schemeClr val="tx1"/>
                </a:solidFill>
                <a:latin typeface="Times New Roman" pitchFamily="18" charset="0"/>
                <a:ea typeface="標楷體" pitchFamily="65" charset="-120"/>
              </a:rPr>
              <a:t>Windows</a:t>
            </a:r>
            <a:r>
              <a:rPr kumimoji="1" lang="zh-TW" altLang="zh-TW"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Mac OS</a:t>
            </a:r>
            <a:r>
              <a:rPr kumimoji="1" lang="zh-TW" altLang="zh-TW"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Linux</a:t>
            </a:r>
            <a:r>
              <a:rPr kumimoji="1" lang="zh-TW" altLang="zh-TW" sz="2400" b="0" dirty="0">
                <a:solidFill>
                  <a:schemeClr val="tx1"/>
                </a:solidFill>
                <a:latin typeface="Times New Roman" pitchFamily="18" charset="0"/>
                <a:ea typeface="標楷體" pitchFamily="65" charset="-120"/>
              </a:rPr>
              <a:t>等作業系統，本書主要是以</a:t>
            </a:r>
            <a:r>
              <a:rPr kumimoji="1" lang="en-US" altLang="zh-TW" sz="2400" b="0" dirty="0">
                <a:solidFill>
                  <a:schemeClr val="tx1"/>
                </a:solidFill>
                <a:latin typeface="Times New Roman" pitchFamily="18" charset="0"/>
                <a:ea typeface="標楷體" pitchFamily="65" charset="-120"/>
              </a:rPr>
              <a:t>Windows</a:t>
            </a:r>
            <a:r>
              <a:rPr kumimoji="1" lang="zh-TW" altLang="zh-TW" sz="2400" b="0" dirty="0" smtClean="0">
                <a:solidFill>
                  <a:schemeClr val="tx1"/>
                </a:solidFill>
                <a:latin typeface="Times New Roman" pitchFamily="18" charset="0"/>
                <a:ea typeface="標楷體" pitchFamily="65" charset="-120"/>
              </a:rPr>
              <a:t>為主</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本書主要以</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作為開發</a:t>
            </a:r>
            <a:r>
              <a:rPr kumimoji="1" lang="zh-TW" altLang="en-US" sz="2400" b="0" dirty="0" smtClean="0">
                <a:solidFill>
                  <a:schemeClr val="tx1"/>
                </a:solidFill>
                <a:latin typeface="Times New Roman" pitchFamily="18" charset="0"/>
                <a:ea typeface="標楷體" pitchFamily="65" charset="-120"/>
              </a:rPr>
              <a:t>環境。</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內建 </a:t>
            </a:r>
            <a:r>
              <a:rPr kumimoji="1" lang="en-US" altLang="zh-TW" sz="2400" b="0" dirty="0" err="1">
                <a:solidFill>
                  <a:schemeClr val="tx1"/>
                </a:solidFill>
                <a:latin typeface="Times New Roman" pitchFamily="18" charset="0"/>
                <a:ea typeface="標楷體" pitchFamily="65" charset="-120"/>
              </a:rPr>
              <a:t>Jupyter</a:t>
            </a:r>
            <a:r>
              <a:rPr kumimoji="1" lang="en-US" altLang="zh-TW" sz="2400" b="0" dirty="0">
                <a:solidFill>
                  <a:schemeClr val="tx1"/>
                </a:solidFill>
                <a:latin typeface="Times New Roman" pitchFamily="18" charset="0"/>
                <a:ea typeface="標楷體" pitchFamily="65" charset="-120"/>
              </a:rPr>
              <a:t> Notebook</a:t>
            </a:r>
            <a:r>
              <a:rPr kumimoji="1" lang="zh-TW" altLang="en-US" sz="2400" b="0" dirty="0">
                <a:solidFill>
                  <a:schemeClr val="tx1"/>
                </a:solidFill>
                <a:latin typeface="Times New Roman" pitchFamily="18" charset="0"/>
                <a:ea typeface="標楷體" pitchFamily="65" charset="-120"/>
              </a:rPr>
              <a:t>與</a:t>
            </a:r>
            <a:r>
              <a:rPr kumimoji="1" lang="en-US" altLang="zh-TW" sz="2400" b="0" dirty="0">
                <a:solidFill>
                  <a:schemeClr val="tx1"/>
                </a:solidFill>
                <a:latin typeface="Times New Roman" pitchFamily="18" charset="0"/>
                <a:ea typeface="標楷體" pitchFamily="65" charset="-120"/>
              </a:rPr>
              <a:t>Spyder</a:t>
            </a:r>
            <a:r>
              <a:rPr kumimoji="1" lang="zh-TW" altLang="en-US" sz="2400" b="0" dirty="0">
                <a:solidFill>
                  <a:schemeClr val="tx1"/>
                </a:solidFill>
                <a:latin typeface="Times New Roman" pitchFamily="18" charset="0"/>
                <a:ea typeface="標楷體" pitchFamily="65" charset="-120"/>
              </a:rPr>
              <a:t>編輯器外，更包含超過</a:t>
            </a:r>
            <a:r>
              <a:rPr kumimoji="1" lang="en-US" altLang="zh-TW" sz="2400" b="0" dirty="0">
                <a:solidFill>
                  <a:schemeClr val="tx1"/>
                </a:solidFill>
                <a:latin typeface="Times New Roman" pitchFamily="18" charset="0"/>
                <a:ea typeface="標楷體" pitchFamily="65" charset="-120"/>
              </a:rPr>
              <a:t>1400</a:t>
            </a:r>
            <a:r>
              <a:rPr kumimoji="1" lang="zh-TW" altLang="en-US" sz="2400" b="0" dirty="0">
                <a:solidFill>
                  <a:schemeClr val="tx1"/>
                </a:solidFill>
                <a:latin typeface="Times New Roman" pitchFamily="18" charset="0"/>
                <a:ea typeface="標楷體" pitchFamily="65" charset="-120"/>
              </a:rPr>
              <a:t>資料科學軟體</a:t>
            </a:r>
            <a:r>
              <a:rPr kumimoji="1" lang="zh-TW" altLang="en-US"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2222273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a:t>
            </a:r>
            <a:r>
              <a:rPr lang="zh-TW" altLang="en-US" dirty="0"/>
              <a:t>　機器學習簡介</a:t>
            </a:r>
          </a:p>
        </p:txBody>
      </p:sp>
      <p:sp>
        <p:nvSpPr>
          <p:cNvPr id="3" name="內容版面配置區 2"/>
          <p:cNvSpPr>
            <a:spLocks noGrp="1"/>
          </p:cNvSpPr>
          <p:nvPr>
            <p:ph idx="1"/>
          </p:nvPr>
        </p:nvSpPr>
        <p:spPr/>
        <p:txBody>
          <a:bodyPr/>
          <a:lstStyle/>
          <a:p>
            <a:pPr marL="442913" lvl="1" indent="-442913">
              <a:buFont typeface="Arial" panose="020B0604020202020204" pitchFamily="34" charset="0"/>
              <a:buChar char="•"/>
            </a:pPr>
            <a:r>
              <a:rPr lang="zh-TW" altLang="zh-TW" sz="2400" dirty="0" smtClean="0"/>
              <a:t>機器學習</a:t>
            </a:r>
            <a:r>
              <a:rPr lang="en-US" altLang="zh-TW" sz="2400" dirty="0" smtClean="0"/>
              <a:t>(Machine Learning)</a:t>
            </a:r>
            <a:r>
              <a:rPr lang="zh-TW" altLang="zh-TW" sz="2400" dirty="0" smtClean="0"/>
              <a:t>是</a:t>
            </a:r>
            <a:r>
              <a:rPr lang="zh-TW" altLang="zh-TW" sz="2400" dirty="0"/>
              <a:t>一種數據分析技術</a:t>
            </a:r>
            <a:r>
              <a:rPr lang="zh-TW" altLang="zh-TW" sz="2400" dirty="0" smtClean="0"/>
              <a:t>，它教導</a:t>
            </a:r>
            <a:r>
              <a:rPr lang="zh-TW" altLang="zh-TW" sz="2400" dirty="0"/>
              <a:t>計算機模仿人類從經驗中</a:t>
            </a:r>
            <a:r>
              <a:rPr lang="zh-TW" altLang="zh-TW" sz="2400" dirty="0" smtClean="0"/>
              <a:t>學習</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機器學習直接從數據「學習」資訊，而不依賴於預定的程式作為</a:t>
            </a:r>
            <a:r>
              <a:rPr lang="zh-TW" altLang="zh-TW" sz="2400" dirty="0" smtClean="0"/>
              <a:t>模型</a:t>
            </a:r>
            <a:r>
              <a:rPr lang="zh-TW" altLang="en-US" sz="2400" dirty="0" smtClean="0"/>
              <a:t>。</a:t>
            </a:r>
            <a:endParaRPr lang="en-US" altLang="zh-TW" sz="2400" dirty="0"/>
          </a:p>
          <a:p>
            <a:pPr lvl="1">
              <a:buFont typeface="Arial" panose="020B0604020202020204" pitchFamily="34" charset="0"/>
              <a:buChar char="•"/>
            </a:pPr>
            <a:r>
              <a:rPr lang="zh-TW" altLang="zh-TW" sz="2400" dirty="0"/>
              <a:t>小孩自然而然地「學」辨識</a:t>
            </a:r>
            <a:r>
              <a:rPr lang="zh-TW" altLang="zh-TW" sz="2400" dirty="0" smtClean="0"/>
              <a:t>貓</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傳統讓電腦辨識出貓的方法，需要將所有貓的特徵以窮舉法的</a:t>
            </a:r>
            <a:r>
              <a:rPr lang="zh-TW" altLang="zh-TW" sz="2400" dirty="0" smtClean="0"/>
              <a:t>方式</a:t>
            </a:r>
            <a:r>
              <a:rPr lang="zh-TW" altLang="en-US" sz="2400" dirty="0" smtClean="0"/>
              <a:t>。</a:t>
            </a:r>
            <a:endParaRPr lang="zh-TW" altLang="en-US" sz="2400" dirty="0"/>
          </a:p>
        </p:txBody>
      </p:sp>
      <p:grpSp>
        <p:nvGrpSpPr>
          <p:cNvPr id="2" name="群組 1"/>
          <p:cNvGrpSpPr/>
          <p:nvPr/>
        </p:nvGrpSpPr>
        <p:grpSpPr>
          <a:xfrm>
            <a:off x="5033727" y="4746988"/>
            <a:ext cx="2625504" cy="1215016"/>
            <a:chOff x="5033727" y="4746988"/>
            <a:chExt cx="2625504" cy="1215016"/>
          </a:xfrm>
        </p:grpSpPr>
        <p:pic>
          <p:nvPicPr>
            <p:cNvPr id="10" name="Picture 2">
              <a:extLst>
                <a:ext uri="{FF2B5EF4-FFF2-40B4-BE49-F238E27FC236}">
                  <a16:creationId xmlns:a16="http://schemas.microsoft.com/office/drawing/2014/main" id="{0F13EAD6-0AD4-49D0-8759-A5831A1B22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722"/>
            <a:stretch/>
          </p:blipFill>
          <p:spPr bwMode="auto">
            <a:xfrm>
              <a:off x="5033727" y="4746988"/>
              <a:ext cx="2625504"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chwa\Desktop\video.png">
              <a:hlinkClick r:id="rId3"/>
              <a:extLst>
                <a:ext uri="{FF2B5EF4-FFF2-40B4-BE49-F238E27FC236}">
                  <a16:creationId xmlns:a16="http://schemas.microsoft.com/office/drawing/2014/main" id="{98D750D0-AEC9-4F7C-92C2-C0C7547094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7992" y="5251883"/>
              <a:ext cx="552823" cy="55282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1634245" y="4746988"/>
            <a:ext cx="3173146" cy="1215016"/>
            <a:chOff x="1634245" y="4746988"/>
            <a:chExt cx="3173146" cy="1215016"/>
          </a:xfrm>
        </p:grpSpPr>
        <p:pic>
          <p:nvPicPr>
            <p:cNvPr id="13" name="Picture 2">
              <a:extLst>
                <a:ext uri="{FF2B5EF4-FFF2-40B4-BE49-F238E27FC236}">
                  <a16:creationId xmlns:a16="http://schemas.microsoft.com/office/drawing/2014/main" id="{42635445-B42E-408F-84A7-A25B735DBD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278"/>
            <a:stretch/>
          </p:blipFill>
          <p:spPr bwMode="auto">
            <a:xfrm>
              <a:off x="1634245" y="4746988"/>
              <a:ext cx="3173146"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C:\Users\chwa\Desktop\video.png">
              <a:hlinkClick r:id="rId5"/>
              <a:extLst>
                <a:ext uri="{FF2B5EF4-FFF2-40B4-BE49-F238E27FC236}">
                  <a16:creationId xmlns:a16="http://schemas.microsoft.com/office/drawing/2014/main" id="{10CA897B-D09F-4859-A7CA-BA74BDD17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6979" y="5248562"/>
              <a:ext cx="540000" cy="5399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3454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內容版面配置區 10"/>
          <p:cNvSpPr>
            <a:spLocks noGrp="1"/>
          </p:cNvSpPr>
          <p:nvPr>
            <p:ph idx="1"/>
          </p:nvPr>
        </p:nvSpPr>
        <p:spPr/>
        <p:txBody>
          <a:bodyPr/>
          <a:lstStyle/>
          <a:p>
            <a:pPr marL="0" indent="0">
              <a:buNone/>
            </a:pPr>
            <a:r>
              <a:rPr lang="zh-TW" altLang="zh-TW" sz="2400" dirty="0">
                <a:solidFill>
                  <a:srgbClr val="00B050"/>
                </a:solidFill>
              </a:rPr>
              <a:t>機器學習的分類</a:t>
            </a:r>
            <a:endParaRPr lang="zh-TW" altLang="en-US" sz="2400" dirty="0">
              <a:solidFill>
                <a:srgbClr val="00B050"/>
              </a:solidFill>
            </a:endParaRPr>
          </a:p>
        </p:txBody>
      </p:sp>
      <p:sp>
        <p:nvSpPr>
          <p:cNvPr id="6" name="標題 5"/>
          <p:cNvSpPr>
            <a:spLocks noGrp="1"/>
          </p:cNvSpPr>
          <p:nvPr>
            <p:ph type="title"/>
          </p:nvPr>
        </p:nvSpPr>
        <p:spPr/>
        <p:txBody>
          <a:bodyPr/>
          <a:lstStyle/>
          <a:p>
            <a:endParaRPr lang="zh-TW" alt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717" y="1947122"/>
            <a:ext cx="7200000" cy="300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群組 2"/>
          <p:cNvGrpSpPr/>
          <p:nvPr/>
        </p:nvGrpSpPr>
        <p:grpSpPr>
          <a:xfrm>
            <a:off x="5788701" y="5071377"/>
            <a:ext cx="3060000" cy="1281598"/>
            <a:chOff x="5788701" y="5071377"/>
            <a:chExt cx="3060000" cy="1281598"/>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701" y="5071377"/>
              <a:ext cx="3060000" cy="12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06256" y="5634545"/>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6181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3-2 </a:t>
            </a:r>
            <a:r>
              <a:rPr lang="zh-TW" altLang="en-US" dirty="0" smtClean="0"/>
              <a:t>機器學習</a:t>
            </a:r>
            <a:endParaRPr lang="zh-TW" altLang="en-US" dirty="0"/>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smtClean="0"/>
              <a:t>機器學習</a:t>
            </a:r>
            <a:r>
              <a:rPr lang="zh-TW" altLang="en-US" b="1" dirty="0"/>
              <a:t>基礎</a:t>
            </a:r>
            <a:r>
              <a:rPr lang="zh-TW" altLang="en-US" b="1" dirty="0" smtClean="0"/>
              <a:t>架構</a:t>
            </a:r>
            <a:endParaRPr lang="en-US" altLang="zh-TW" b="1" dirty="0" smtClean="0"/>
          </a:p>
          <a:p>
            <a:pPr lvl="1"/>
            <a:r>
              <a:rPr lang="zh-TW" altLang="en-US" sz="2400" dirty="0">
                <a:latin typeface="Times New Roman" pitchFamily="18" charset="0"/>
                <a:cs typeface="Times New Roman" pitchFamily="18" charset="0"/>
              </a:rPr>
              <a:t>要能像人一樣區分圖片裡</a:t>
            </a:r>
            <a:r>
              <a:rPr lang="zh-TW" altLang="en-US" sz="2400" dirty="0" smtClean="0">
                <a:latin typeface="Times New Roman" pitchFamily="18" charset="0"/>
                <a:cs typeface="Times New Roman" pitchFamily="18" charset="0"/>
              </a:rPr>
              <a:t>是汽車</a:t>
            </a:r>
            <a:r>
              <a:rPr lang="zh-TW" altLang="en-US" sz="2400" dirty="0">
                <a:latin typeface="Times New Roman" pitchFamily="18" charset="0"/>
                <a:cs typeface="Times New Roman" pitchFamily="18" charset="0"/>
              </a:rPr>
              <a:t>、還是機車，就要建構區分汽機車的分類</a:t>
            </a:r>
            <a:r>
              <a:rPr lang="zh-TW" altLang="en-US" sz="2400" dirty="0" smtClean="0">
                <a:latin typeface="Times New Roman" pitchFamily="18" charset="0"/>
                <a:cs typeface="Times New Roman" pitchFamily="18" charset="0"/>
              </a:rPr>
              <a:t>器 </a:t>
            </a:r>
            <a:r>
              <a:rPr lang="en-US" altLang="zh-TW" sz="2400" dirty="0" smtClean="0">
                <a:latin typeface="Times New Roman" pitchFamily="18" charset="0"/>
                <a:cs typeface="Times New Roman" pitchFamily="18" charset="0"/>
              </a:rPr>
              <a:t>(Classifier)</a:t>
            </a:r>
            <a:r>
              <a:rPr lang="zh-TW" altLang="en-US"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p:txBody>
      </p:sp>
      <p:sp>
        <p:nvSpPr>
          <p:cNvPr id="4" name="文字方塊 3"/>
          <p:cNvSpPr txBox="1"/>
          <p:nvPr/>
        </p:nvSpPr>
        <p:spPr>
          <a:xfrm>
            <a:off x="2776837" y="5859941"/>
            <a:ext cx="3416320" cy="369332"/>
          </a:xfrm>
          <a:prstGeom prst="rect">
            <a:avLst/>
          </a:prstGeom>
          <a:noFill/>
        </p:spPr>
        <p:txBody>
          <a:bodyPr wrap="none" rtlCol="0">
            <a:spAutoFit/>
          </a:bodyPr>
          <a:lstStyle/>
          <a:p>
            <a:r>
              <a:rPr lang="zh-TW" altLang="en-US" dirty="0" smtClean="0">
                <a:latin typeface="Times New Roman" pitchFamily="18" charset="0"/>
                <a:ea typeface="標楷體" pitchFamily="65" charset="-120"/>
                <a:cs typeface="Times New Roman" pitchFamily="18" charset="0"/>
              </a:rPr>
              <a:t>汽機</a:t>
            </a:r>
            <a:r>
              <a:rPr lang="zh-TW" altLang="en-US" dirty="0">
                <a:latin typeface="Times New Roman" pitchFamily="18" charset="0"/>
                <a:ea typeface="標楷體" pitchFamily="65" charset="-120"/>
                <a:cs typeface="Times New Roman" pitchFamily="18" charset="0"/>
              </a:rPr>
              <a:t>車人工智慧辨識系統流程。</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97" y="3019495"/>
            <a:ext cx="8172400" cy="2663564"/>
          </a:xfrm>
          <a:prstGeom prst="rect">
            <a:avLst/>
          </a:prstGeom>
        </p:spPr>
      </p:pic>
    </p:spTree>
    <p:extLst>
      <p:ext uri="{BB962C8B-B14F-4D97-AF65-F5344CB8AC3E}">
        <p14:creationId xmlns:p14="http://schemas.microsoft.com/office/powerpoint/2010/main" val="527319754"/>
      </p:ext>
    </p:extLst>
  </p:cSld>
  <p:clrMapOvr>
    <a:masterClrMapping/>
  </p:clrMapOvr>
  <p:transition advClick="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3-2 </a:t>
            </a:r>
            <a:r>
              <a:rPr lang="zh-TW" altLang="en-US" dirty="0" smtClean="0"/>
              <a:t>機器學習</a:t>
            </a:r>
            <a:endParaRPr lang="zh-TW" altLang="en-US" dirty="0"/>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提取</a:t>
            </a:r>
            <a:r>
              <a:rPr lang="zh-TW" altLang="en-US" b="1" dirty="0" smtClean="0"/>
              <a:t>特徵值</a:t>
            </a:r>
            <a:endParaRPr lang="en-US" altLang="zh-TW" b="1" dirty="0" smtClean="0"/>
          </a:p>
          <a:p>
            <a:pPr lvl="1"/>
            <a:r>
              <a:rPr lang="zh-TW" altLang="en-US" sz="2400" dirty="0">
                <a:latin typeface="Times New Roman" pitchFamily="18" charset="0"/>
                <a:cs typeface="Times New Roman" pitchFamily="18" charset="0"/>
              </a:rPr>
              <a:t>特徵值本身對於該事物是否有代表性，將會是分類器分類</a:t>
            </a:r>
            <a:r>
              <a:rPr lang="zh-TW" altLang="en-US" sz="2400" dirty="0" smtClean="0">
                <a:latin typeface="Times New Roman" pitchFamily="18" charset="0"/>
                <a:cs typeface="Times New Roman" pitchFamily="18" charset="0"/>
              </a:rPr>
              <a:t>準確</a:t>
            </a:r>
            <a:r>
              <a:rPr lang="zh-TW" altLang="en-US" sz="2400" dirty="0">
                <a:latin typeface="Times New Roman" pitchFamily="18" charset="0"/>
                <a:cs typeface="Times New Roman" pitchFamily="18" charset="0"/>
              </a:rPr>
              <a:t>與否的重要因素之一</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r>
              <a:rPr lang="zh-TW" altLang="en-US" sz="2400" dirty="0">
                <a:latin typeface="Times New Roman" pitchFamily="18" charset="0"/>
                <a:cs typeface="Times New Roman" pitchFamily="18" charset="0"/>
              </a:rPr>
              <a:t>在汽機車圖片辨識的這個案例中，輪子數量與車體長度是我們</a:t>
            </a:r>
            <a:r>
              <a:rPr lang="zh-TW" altLang="en-US" sz="2400" dirty="0" smtClean="0">
                <a:latin typeface="Times New Roman" pitchFamily="18" charset="0"/>
                <a:cs typeface="Times New Roman" pitchFamily="18" charset="0"/>
              </a:rPr>
              <a:t>選擇的</a:t>
            </a:r>
            <a:r>
              <a:rPr lang="zh-TW" altLang="en-US" sz="2400" dirty="0">
                <a:latin typeface="Times New Roman" pitchFamily="18" charset="0"/>
                <a:cs typeface="Times New Roman" pitchFamily="18" charset="0"/>
              </a:rPr>
              <a:t>兩個</a:t>
            </a:r>
            <a:r>
              <a:rPr lang="zh-TW" altLang="en-US" sz="2400" dirty="0" smtClean="0">
                <a:latin typeface="Times New Roman" pitchFamily="18" charset="0"/>
                <a:cs typeface="Times New Roman" pitchFamily="18" charset="0"/>
              </a:rPr>
              <a:t>特徵。</a:t>
            </a:r>
            <a:endParaRPr lang="en-US" altLang="zh-TW" sz="2400" dirty="0" smtClean="0">
              <a:latin typeface="Times New Roman" pitchFamily="18" charset="0"/>
              <a:cs typeface="Times New Roman" pitchFamily="18" charset="0"/>
            </a:endParaRPr>
          </a:p>
          <a:p>
            <a:pPr lvl="1"/>
            <a:r>
              <a:rPr lang="zh-TW" altLang="en-US" sz="2400" dirty="0" smtClean="0">
                <a:latin typeface="Times New Roman" pitchFamily="18" charset="0"/>
                <a:cs typeface="Times New Roman" pitchFamily="18" charset="0"/>
              </a:rPr>
              <a:t>用</a:t>
            </a:r>
            <a:r>
              <a:rPr lang="en-US" altLang="zh-TW" sz="2400" dirty="0">
                <a:latin typeface="Times New Roman" pitchFamily="18" charset="0"/>
                <a:cs typeface="Times New Roman" pitchFamily="18" charset="0"/>
              </a:rPr>
              <a:t>x1 </a:t>
            </a:r>
            <a:r>
              <a:rPr lang="zh-TW" altLang="en-US" sz="2400" dirty="0">
                <a:latin typeface="Times New Roman" pitchFamily="18" charset="0"/>
                <a:cs typeface="Times New Roman" pitchFamily="18" charset="0"/>
              </a:rPr>
              <a:t>表示</a:t>
            </a:r>
            <a:r>
              <a:rPr lang="zh-TW" altLang="en-US" sz="2400" dirty="0" smtClean="0">
                <a:latin typeface="Times New Roman" pitchFamily="18" charset="0"/>
                <a:cs typeface="Times New Roman" pitchFamily="18" charset="0"/>
              </a:rPr>
              <a:t>輪子數量</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x2 </a:t>
            </a:r>
            <a:r>
              <a:rPr lang="zh-TW" altLang="en-US" sz="2400" dirty="0">
                <a:latin typeface="Times New Roman" pitchFamily="18" charset="0"/>
                <a:cs typeface="Times New Roman" pitchFamily="18" charset="0"/>
              </a:rPr>
              <a:t>表示車體長度。然後用數學式表示</a:t>
            </a:r>
            <a:r>
              <a:rPr lang="zh-TW" altLang="en-US" sz="2400" dirty="0" smtClean="0">
                <a:latin typeface="Times New Roman" pitchFamily="18" charset="0"/>
                <a:cs typeface="Times New Roman" pitchFamily="18" charset="0"/>
              </a:rPr>
              <a:t>成為 </a:t>
            </a:r>
            <a:r>
              <a:rPr lang="en-US" altLang="zh-TW" sz="2400" dirty="0" smtClean="0">
                <a:latin typeface="Times New Roman" pitchFamily="18" charset="0"/>
                <a:cs typeface="Times New Roman" pitchFamily="18" charset="0"/>
              </a:rPr>
              <a:t>(x1</a:t>
            </a:r>
            <a:r>
              <a:rPr lang="en-US" altLang="zh-TW" sz="2400" dirty="0">
                <a:latin typeface="Times New Roman" pitchFamily="18" charset="0"/>
                <a:cs typeface="Times New Roman" pitchFamily="18" charset="0"/>
              </a:rPr>
              <a:t>, </a:t>
            </a:r>
            <a:r>
              <a:rPr lang="en-US" altLang="zh-TW" sz="2400" dirty="0" smtClean="0">
                <a:latin typeface="Times New Roman" pitchFamily="18" charset="0"/>
                <a:cs typeface="Times New Roman" pitchFamily="18" charset="0"/>
              </a:rPr>
              <a:t>x2)</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這個數學表示</a:t>
            </a:r>
            <a:r>
              <a:rPr lang="zh-TW" altLang="en-US" sz="2400" dirty="0" smtClean="0">
                <a:latin typeface="Times New Roman" pitchFamily="18" charset="0"/>
                <a:cs typeface="Times New Roman" pitchFamily="18" charset="0"/>
              </a:rPr>
              <a:t>式稱</a:t>
            </a:r>
            <a:r>
              <a:rPr lang="zh-TW" altLang="en-US" sz="2400" dirty="0">
                <a:latin typeface="Times New Roman" pitchFamily="18" charset="0"/>
                <a:cs typeface="Times New Roman" pitchFamily="18" charset="0"/>
              </a:rPr>
              <a:t>做特徵</a:t>
            </a:r>
            <a:r>
              <a:rPr lang="zh-TW" altLang="en-US" sz="2400" dirty="0" smtClean="0">
                <a:latin typeface="Times New Roman" pitchFamily="18" charset="0"/>
                <a:cs typeface="Times New Roman" pitchFamily="18" charset="0"/>
              </a:rPr>
              <a:t>向量 </a:t>
            </a:r>
            <a:r>
              <a:rPr lang="en-US" altLang="zh-TW" sz="2400" dirty="0" smtClean="0">
                <a:latin typeface="Times New Roman" pitchFamily="18" charset="0"/>
                <a:cs typeface="Times New Roman" pitchFamily="18" charset="0"/>
              </a:rPr>
              <a:t>(Feature Vector)</a:t>
            </a:r>
            <a:r>
              <a:rPr lang="zh-TW" altLang="en-US"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51951904"/>
      </p:ext>
    </p:extLst>
  </p:cSld>
  <p:clrMapOvr>
    <a:masterClrMapping/>
  </p:clrMapOvr>
  <p:transition advClick="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 </a:t>
            </a:r>
            <a:r>
              <a:rPr lang="zh-TW" altLang="en-US" dirty="0"/>
              <a:t>機器學習</a:t>
            </a:r>
          </a:p>
        </p:txBody>
      </p:sp>
      <p:sp>
        <p:nvSpPr>
          <p:cNvPr id="3" name="內容版面配置區 2"/>
          <p:cNvSpPr>
            <a:spLocks noGrp="1"/>
          </p:cNvSpPr>
          <p:nvPr>
            <p:ph idx="1"/>
          </p:nvPr>
        </p:nvSpPr>
        <p:spPr/>
        <p:txBody>
          <a:bodyPr/>
          <a:lstStyle/>
          <a:p>
            <a:pPr lvl="1"/>
            <a:r>
              <a:rPr lang="zh-TW" altLang="en-US" dirty="0">
                <a:latin typeface="Times New Roman" pitchFamily="18" charset="0"/>
                <a:cs typeface="Times New Roman" pitchFamily="18" charset="0"/>
              </a:rPr>
              <a:t>把這些圖所代表的特徵向量放到</a:t>
            </a:r>
            <a:r>
              <a:rPr lang="zh-TW" altLang="en-US" dirty="0" smtClean="0">
                <a:latin typeface="Times New Roman" pitchFamily="18" charset="0"/>
                <a:cs typeface="Times New Roman" pitchFamily="18" charset="0"/>
              </a:rPr>
              <a:t>直角坐標</a:t>
            </a:r>
            <a:r>
              <a:rPr lang="zh-TW" altLang="en-US" dirty="0">
                <a:latin typeface="Times New Roman" pitchFamily="18" charset="0"/>
                <a:cs typeface="Times New Roman" pitchFamily="18" charset="0"/>
              </a:rPr>
              <a:t>，看成是直角坐標中的一個點，這個點稱做是這個圖的特徵</a:t>
            </a:r>
            <a:r>
              <a:rPr lang="zh-TW" altLang="en-US" dirty="0" smtClean="0">
                <a:latin typeface="Times New Roman" pitchFamily="18" charset="0"/>
                <a:cs typeface="Times New Roman" pitchFamily="18" charset="0"/>
              </a:rPr>
              <a:t>點 </a:t>
            </a:r>
            <a:r>
              <a:rPr lang="en-US" altLang="zh-TW" dirty="0" smtClean="0">
                <a:latin typeface="Times New Roman" pitchFamily="18" charset="0"/>
                <a:cs typeface="Times New Roman" pitchFamily="18" charset="0"/>
              </a:rPr>
              <a:t>(Feature Point)</a:t>
            </a:r>
            <a:r>
              <a:rPr lang="zh-TW" altLang="en-US" dirty="0" smtClean="0">
                <a:latin typeface="Times New Roman" pitchFamily="18" charset="0"/>
                <a:cs typeface="Times New Roman" pitchFamily="18" charset="0"/>
              </a:rPr>
              <a:t>。</a:t>
            </a:r>
            <a:r>
              <a:rPr lang="zh-TW" altLang="en-US" dirty="0">
                <a:latin typeface="Times New Roman" pitchFamily="18" charset="0"/>
                <a:cs typeface="Times New Roman" pitchFamily="18" charset="0"/>
              </a:rPr>
              <a:t>將更多張交通工具圖的特徵向量放到直角坐標系後，這個就稱做</a:t>
            </a:r>
            <a:r>
              <a:rPr lang="zh-TW" altLang="en-US" dirty="0" smtClean="0">
                <a:latin typeface="Times New Roman" pitchFamily="18" charset="0"/>
                <a:cs typeface="Times New Roman" pitchFamily="18" charset="0"/>
              </a:rPr>
              <a:t>是如何</a:t>
            </a:r>
            <a:r>
              <a:rPr lang="zh-TW" altLang="en-US" dirty="0">
                <a:latin typeface="Times New Roman" pitchFamily="18" charset="0"/>
                <a:cs typeface="Times New Roman" pitchFamily="18" charset="0"/>
              </a:rPr>
              <a:t>將這些圖片進行分類的特徵值</a:t>
            </a:r>
            <a:r>
              <a:rPr lang="zh-TW" altLang="en-US" dirty="0" smtClean="0">
                <a:latin typeface="Times New Roman" pitchFamily="18" charset="0"/>
                <a:cs typeface="Times New Roman" pitchFamily="18" charset="0"/>
              </a:rPr>
              <a:t>空間</a:t>
            </a:r>
            <a:r>
              <a:rPr lang="en-US" altLang="zh-TW" dirty="0" smtClean="0">
                <a:latin typeface="Times New Roman" pitchFamily="18" charset="0"/>
                <a:cs typeface="Times New Roman" pitchFamily="18" charset="0"/>
              </a:rPr>
              <a:t>(Feature Space)</a:t>
            </a:r>
            <a:r>
              <a:rPr lang="zh-TW" altLang="en-US" dirty="0" smtClean="0">
                <a:latin typeface="Times New Roman" pitchFamily="18" charset="0"/>
                <a:cs typeface="Times New Roman" pitchFamily="18" charset="0"/>
              </a:rPr>
              <a:t>。</a:t>
            </a:r>
            <a:endParaRPr lang="en-US" altLang="zh-TW" dirty="0" smtClean="0">
              <a:latin typeface="Times New Roman" pitchFamily="18" charset="0"/>
              <a:cs typeface="Times New Roman" pitchFamily="18" charset="0"/>
            </a:endParaRPr>
          </a:p>
          <a:p>
            <a:pPr lvl="1"/>
            <a:r>
              <a:rPr lang="zh-TW" altLang="en-US" dirty="0">
                <a:latin typeface="Times New Roman" pitchFamily="18" charset="0"/>
                <a:cs typeface="Times New Roman" pitchFamily="18" charset="0"/>
              </a:rPr>
              <a:t>特徵點與特徵點的</a:t>
            </a:r>
            <a:r>
              <a:rPr lang="zh-TW" altLang="en-US" dirty="0" smtClean="0">
                <a:latin typeface="Times New Roman" pitchFamily="18" charset="0"/>
                <a:cs typeface="Times New Roman" pitchFamily="18" charset="0"/>
              </a:rPr>
              <a:t>距離 </a:t>
            </a:r>
            <a:r>
              <a:rPr lang="en-US" altLang="zh-TW" dirty="0" smtClean="0">
                <a:latin typeface="Times New Roman" pitchFamily="18" charset="0"/>
                <a:cs typeface="Times New Roman" pitchFamily="18" charset="0"/>
              </a:rPr>
              <a:t>(Distance) </a:t>
            </a:r>
            <a:r>
              <a:rPr lang="zh-TW" altLang="en-US" dirty="0" smtClean="0">
                <a:latin typeface="Times New Roman" pitchFamily="18" charset="0"/>
                <a:cs typeface="Times New Roman" pitchFamily="18" charset="0"/>
              </a:rPr>
              <a:t>為</a:t>
            </a:r>
            <a:r>
              <a:rPr lang="en-US" altLang="zh-TW" dirty="0">
                <a:latin typeface="Times New Roman" pitchFamily="18" charset="0"/>
                <a:cs typeface="Times New Roman" pitchFamily="18" charset="0"/>
              </a:rPr>
              <a:t>d</a:t>
            </a:r>
            <a:r>
              <a:rPr lang="zh-TW" altLang="en-US" dirty="0">
                <a:latin typeface="Times New Roman" pitchFamily="18" charset="0"/>
                <a:cs typeface="Times New Roman" pitchFamily="18" charset="0"/>
              </a:rPr>
              <a:t>，</a:t>
            </a:r>
            <a:r>
              <a:rPr lang="en-US" altLang="zh-TW" dirty="0">
                <a:latin typeface="Times New Roman" pitchFamily="18" charset="0"/>
                <a:cs typeface="Times New Roman" pitchFamily="18" charset="0"/>
              </a:rPr>
              <a:t>d </a:t>
            </a:r>
            <a:r>
              <a:rPr lang="zh-TW" altLang="en-US" dirty="0">
                <a:latin typeface="Times New Roman" pitchFamily="18" charset="0"/>
                <a:cs typeface="Times New Roman" pitchFamily="18" charset="0"/>
              </a:rPr>
              <a:t>代表的就是兩個特徵點</a:t>
            </a:r>
            <a:r>
              <a:rPr lang="zh-TW" altLang="en-US" dirty="0" smtClean="0">
                <a:latin typeface="Times New Roman" pitchFamily="18" charset="0"/>
                <a:cs typeface="Times New Roman" pitchFamily="18" charset="0"/>
              </a:rPr>
              <a:t>的相似</a:t>
            </a:r>
            <a:r>
              <a:rPr lang="zh-TW" altLang="en-US" dirty="0">
                <a:latin typeface="Times New Roman" pitchFamily="18" charset="0"/>
                <a:cs typeface="Times New Roman" pitchFamily="18" charset="0"/>
              </a:rPr>
              <a:t>程度。</a:t>
            </a:r>
          </a:p>
        </p:txBody>
      </p:sp>
    </p:spTree>
    <p:extLst>
      <p:ext uri="{BB962C8B-B14F-4D97-AF65-F5344CB8AC3E}">
        <p14:creationId xmlns:p14="http://schemas.microsoft.com/office/powerpoint/2010/main" val="2468403467"/>
      </p:ext>
    </p:extLst>
  </p:cSld>
  <p:clrMapOvr>
    <a:masterClrMapping/>
  </p:clrMapOvr>
  <p:transition advClick="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 </a:t>
            </a:r>
            <a:r>
              <a:rPr lang="zh-TW" altLang="en-US" dirty="0"/>
              <a:t>機器學習</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772816"/>
            <a:ext cx="8080370" cy="4411920"/>
          </a:xfrm>
        </p:spPr>
      </p:pic>
      <p:sp>
        <p:nvSpPr>
          <p:cNvPr id="4" name="文字方塊 3"/>
          <p:cNvSpPr txBox="1"/>
          <p:nvPr/>
        </p:nvSpPr>
        <p:spPr>
          <a:xfrm>
            <a:off x="2633007" y="6228020"/>
            <a:ext cx="3877985"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3-5 </a:t>
            </a:r>
            <a:r>
              <a:rPr lang="zh-TW" altLang="en-US" dirty="0">
                <a:latin typeface="Times New Roman" pitchFamily="18" charset="0"/>
                <a:ea typeface="標楷體" pitchFamily="65" charset="-120"/>
                <a:cs typeface="Times New Roman" pitchFamily="18" charset="0"/>
              </a:rPr>
              <a:t>汽機車特徵向量的特徵值空間</a:t>
            </a:r>
          </a:p>
        </p:txBody>
      </p:sp>
    </p:spTree>
    <p:extLst>
      <p:ext uri="{BB962C8B-B14F-4D97-AF65-F5344CB8AC3E}">
        <p14:creationId xmlns:p14="http://schemas.microsoft.com/office/powerpoint/2010/main" val="3653214123"/>
      </p:ext>
    </p:extLst>
  </p:cSld>
  <p:clrMapOvr>
    <a:masterClrMapping/>
  </p:clrMapOvr>
  <p:transition advClick="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sp>
        <p:nvSpPr>
          <p:cNvPr id="3" name="內容版面配置區 2"/>
          <p:cNvSpPr>
            <a:spLocks noGrp="1"/>
          </p:cNvSpPr>
          <p:nvPr>
            <p:ph idx="1"/>
          </p:nvPr>
        </p:nvSpPr>
        <p:spPr/>
        <p:txBody>
          <a:bodyPr/>
          <a:lstStyle/>
          <a:p>
            <a:pPr marL="442913" lvl="1" indent="-442913">
              <a:buFont typeface="Arial" panose="020B0604020202020204" pitchFamily="34" charset="0"/>
              <a:buChar char="•"/>
            </a:pPr>
            <a:r>
              <a:rPr lang="zh-TW" altLang="zh-TW" sz="2400" dirty="0"/>
              <a:t>在監督式學習中，提供演算法的訓練數據稱為</a:t>
            </a:r>
            <a:r>
              <a:rPr lang="zh-TW" altLang="zh-TW" sz="2400" dirty="0" smtClean="0"/>
              <a:t>標籤</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透過樣本的特徵劃分類別，以建立分類</a:t>
            </a:r>
            <a:r>
              <a:rPr lang="zh-TW" altLang="zh-TW" sz="2400" dirty="0" smtClean="0"/>
              <a:t>模型</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最後，輸入新的樣本即可知道相對應的</a:t>
            </a:r>
            <a:r>
              <a:rPr lang="zh-TW" altLang="zh-TW" sz="2400" dirty="0" smtClean="0"/>
              <a:t>類別</a:t>
            </a:r>
            <a:r>
              <a:rPr lang="zh-TW" altLang="en-US" sz="2400" dirty="0" smtClean="0"/>
              <a:t>。</a:t>
            </a:r>
            <a:endParaRPr lang="zh-TW" altLang="en-US" sz="2400" dirty="0"/>
          </a:p>
        </p:txBody>
      </p:sp>
    </p:spTree>
    <p:extLst>
      <p:ext uri="{BB962C8B-B14F-4D97-AF65-F5344CB8AC3E}">
        <p14:creationId xmlns:p14="http://schemas.microsoft.com/office/powerpoint/2010/main" val="234912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建構分類</a:t>
            </a:r>
            <a:r>
              <a:rPr lang="zh-TW" altLang="en-US" b="1" dirty="0" smtClean="0"/>
              <a:t>器</a:t>
            </a:r>
            <a:endParaRPr lang="en-US" altLang="zh-TW" b="1" dirty="0" smtClean="0"/>
          </a:p>
          <a:p>
            <a:pPr lvl="1"/>
            <a:r>
              <a:rPr lang="zh-TW" altLang="en-US" sz="2400" dirty="0">
                <a:latin typeface="Times New Roman" pitchFamily="18" charset="0"/>
                <a:cs typeface="Times New Roman" pitchFamily="18" charset="0"/>
              </a:rPr>
              <a:t>分類器函數有很多個，最簡單的就是一條直線</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當特徵點帶入函數</a:t>
            </a:r>
            <a:r>
              <a:rPr lang="zh-TW" altLang="en-US" sz="2400" dirty="0" smtClean="0">
                <a:latin typeface="Times New Roman" pitchFamily="18" charset="0"/>
                <a:cs typeface="Times New Roman" pitchFamily="18" charset="0"/>
              </a:rPr>
              <a:t>大於 </a:t>
            </a:r>
            <a:r>
              <a:rPr lang="en-US" altLang="zh-TW" sz="2400" dirty="0" smtClean="0">
                <a:latin typeface="Times New Roman" pitchFamily="18" charset="0"/>
                <a:cs typeface="Times New Roman" pitchFamily="18" charset="0"/>
              </a:rPr>
              <a:t>0 </a:t>
            </a:r>
            <a:r>
              <a:rPr lang="zh-TW" altLang="en-US" sz="2400" dirty="0">
                <a:latin typeface="Times New Roman" pitchFamily="18" charset="0"/>
                <a:cs typeface="Times New Roman" pitchFamily="18" charset="0"/>
              </a:rPr>
              <a:t>者為一類，特徵點帶入函數</a:t>
            </a:r>
            <a:r>
              <a:rPr lang="zh-TW" altLang="en-US" sz="2400" dirty="0" smtClean="0">
                <a:latin typeface="Times New Roman" pitchFamily="18" charset="0"/>
                <a:cs typeface="Times New Roman" pitchFamily="18" charset="0"/>
              </a:rPr>
              <a:t>小於 </a:t>
            </a:r>
            <a:r>
              <a:rPr lang="en-US" altLang="zh-TW" sz="2400" dirty="0" smtClean="0">
                <a:latin typeface="Times New Roman" pitchFamily="18" charset="0"/>
                <a:cs typeface="Times New Roman" pitchFamily="18" charset="0"/>
              </a:rPr>
              <a:t>0 </a:t>
            </a:r>
            <a:r>
              <a:rPr lang="zh-TW" altLang="en-US" sz="2400" dirty="0">
                <a:latin typeface="Times New Roman" pitchFamily="18" charset="0"/>
                <a:cs typeface="Times New Roman" pitchFamily="18" charset="0"/>
              </a:rPr>
              <a:t>則為另一類。</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356992"/>
            <a:ext cx="4253046" cy="86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157693"/>
      </p:ext>
    </p:extLst>
  </p:cSld>
  <p:clrMapOvr>
    <a:masterClrMapping/>
  </p:clrMapOvr>
  <p:transition advClick="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897" y="1628800"/>
            <a:ext cx="7633543" cy="4489156"/>
          </a:xfrm>
        </p:spPr>
      </p:pic>
      <p:sp>
        <p:nvSpPr>
          <p:cNvPr id="4" name="文字方塊 3"/>
          <p:cNvSpPr txBox="1"/>
          <p:nvPr/>
        </p:nvSpPr>
        <p:spPr>
          <a:xfrm>
            <a:off x="3013080" y="6165304"/>
            <a:ext cx="3647152"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3-6 </a:t>
            </a:r>
            <a:r>
              <a:rPr lang="zh-TW" altLang="en-US" dirty="0">
                <a:latin typeface="Times New Roman" pitchFamily="18" charset="0"/>
                <a:ea typeface="標楷體" pitchFamily="65" charset="-120"/>
                <a:cs typeface="Times New Roman" pitchFamily="18" charset="0"/>
              </a:rPr>
              <a:t>汽機車特徵值空間分類器。</a:t>
            </a:r>
          </a:p>
        </p:txBody>
      </p:sp>
    </p:spTree>
    <p:extLst>
      <p:ext uri="{BB962C8B-B14F-4D97-AF65-F5344CB8AC3E}">
        <p14:creationId xmlns:p14="http://schemas.microsoft.com/office/powerpoint/2010/main" val="3501350409"/>
      </p:ext>
    </p:extLst>
  </p:cSld>
  <p:clrMapOvr>
    <a:masterClrMapping/>
  </p:clrMapOvr>
  <p:transition advClick="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sp>
        <p:nvSpPr>
          <p:cNvPr id="3" name="內容版面配置區 2"/>
          <p:cNvSpPr>
            <a:spLocks noGrp="1"/>
          </p:cNvSpPr>
          <p:nvPr>
            <p:ph idx="1"/>
          </p:nvPr>
        </p:nvSpPr>
        <p:spPr/>
        <p:txBody>
          <a:bodyPr/>
          <a:lstStyle/>
          <a:p>
            <a:pPr lvl="1"/>
            <a:r>
              <a:rPr lang="zh-TW" altLang="en-US" sz="2400" dirty="0">
                <a:latin typeface="Times New Roman" pitchFamily="18" charset="0"/>
                <a:cs typeface="Times New Roman" pitchFamily="18" charset="0"/>
              </a:rPr>
              <a:t>這種分類模式也稱做直線分類</a:t>
            </a:r>
            <a:r>
              <a:rPr lang="zh-TW" altLang="en-US" sz="2400" dirty="0" smtClean="0">
                <a:latin typeface="Times New Roman" pitchFamily="18" charset="0"/>
                <a:cs typeface="Times New Roman" pitchFamily="18" charset="0"/>
              </a:rPr>
              <a:t>器 </a:t>
            </a:r>
            <a:r>
              <a:rPr lang="en-US" altLang="zh-TW" sz="2400" dirty="0" smtClean="0">
                <a:latin typeface="Times New Roman" pitchFamily="18" charset="0"/>
                <a:cs typeface="Times New Roman" pitchFamily="18" charset="0"/>
              </a:rPr>
              <a:t>(Linear Classifier)</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特徵空間通常不會</a:t>
            </a:r>
            <a:r>
              <a:rPr lang="zh-TW" altLang="en-US" sz="2400" dirty="0" smtClean="0">
                <a:latin typeface="Times New Roman" pitchFamily="18" charset="0"/>
                <a:cs typeface="Times New Roman" pitchFamily="18" charset="0"/>
              </a:rPr>
              <a:t>只是二</a:t>
            </a:r>
            <a:r>
              <a:rPr lang="zh-TW" altLang="en-US" sz="2400" dirty="0">
                <a:latin typeface="Times New Roman" pitchFamily="18" charset="0"/>
                <a:cs typeface="Times New Roman" pitchFamily="18" charset="0"/>
              </a:rPr>
              <a:t>維</a:t>
            </a:r>
            <a:r>
              <a:rPr lang="zh-TW" altLang="en-US" sz="2400" dirty="0" smtClean="0">
                <a:latin typeface="Times New Roman" pitchFamily="18" charset="0"/>
                <a:cs typeface="Times New Roman" pitchFamily="18" charset="0"/>
              </a:rPr>
              <a:t>平面 </a:t>
            </a:r>
            <a:r>
              <a:rPr lang="en-US" altLang="zh-TW" sz="2400" dirty="0" smtClean="0">
                <a:latin typeface="Times New Roman" pitchFamily="18" charset="0"/>
                <a:cs typeface="Times New Roman" pitchFamily="18" charset="0"/>
              </a:rPr>
              <a:t>(Two-Dimension space)</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如何讓分類器自己收斂出分類函數，</a:t>
            </a:r>
            <a:r>
              <a:rPr lang="zh-TW" altLang="en-US" sz="2400" dirty="0" smtClean="0">
                <a:latin typeface="Times New Roman" pitchFamily="18" charset="0"/>
                <a:cs typeface="Times New Roman" pitchFamily="18" charset="0"/>
              </a:rPr>
              <a:t>稱做</a:t>
            </a:r>
            <a:r>
              <a:rPr lang="zh-TW" altLang="en-US" sz="2400" dirty="0">
                <a:latin typeface="Times New Roman" pitchFamily="18" charset="0"/>
                <a:cs typeface="Times New Roman" pitchFamily="18" charset="0"/>
              </a:rPr>
              <a:t>訓練分類器。</a:t>
            </a:r>
          </a:p>
        </p:txBody>
      </p:sp>
      <p:sp>
        <p:nvSpPr>
          <p:cNvPr id="4" name="文字方塊 3"/>
          <p:cNvSpPr txBox="1"/>
          <p:nvPr/>
        </p:nvSpPr>
        <p:spPr>
          <a:xfrm>
            <a:off x="2286759" y="4931876"/>
            <a:ext cx="4570482"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3-7 </a:t>
            </a:r>
            <a:r>
              <a:rPr lang="zh-TW" altLang="en-US" dirty="0">
                <a:latin typeface="Times New Roman" pitchFamily="18" charset="0"/>
                <a:ea typeface="標楷體" pitchFamily="65" charset="-120"/>
                <a:cs typeface="Times New Roman" pitchFamily="18" charset="0"/>
              </a:rPr>
              <a:t>特徵向量運用分類器進行分類方法。</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726" y="3429000"/>
            <a:ext cx="7218548" cy="1330148"/>
          </a:xfrm>
          <a:prstGeom prst="rect">
            <a:avLst/>
          </a:prstGeom>
        </p:spPr>
      </p:pic>
    </p:spTree>
    <p:extLst>
      <p:ext uri="{BB962C8B-B14F-4D97-AF65-F5344CB8AC3E}">
        <p14:creationId xmlns:p14="http://schemas.microsoft.com/office/powerpoint/2010/main" val="2770934194"/>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sz="2400" dirty="0">
                <a:solidFill>
                  <a:srgbClr val="00B050"/>
                </a:solidFill>
              </a:rPr>
              <a:t>Anaconda</a:t>
            </a:r>
            <a:r>
              <a:rPr lang="zh-TW" altLang="zh-TW" sz="2400" dirty="0">
                <a:solidFill>
                  <a:srgbClr val="00B050"/>
                </a:solidFill>
              </a:rPr>
              <a:t>官網</a:t>
            </a:r>
            <a:endParaRPr kumimoji="1" lang="en-US" altLang="zh-TW" sz="2400" b="0" dirty="0" smtClean="0">
              <a:solidFill>
                <a:srgbClr val="00B050"/>
              </a:solidFill>
              <a:latin typeface="Times New Roman" pitchFamily="18" charset="0"/>
              <a:ea typeface="標楷體" pitchFamily="65" charset="-120"/>
            </a:endParaRPr>
          </a:p>
          <a:p>
            <a:r>
              <a:rPr kumimoji="1" lang="zh-TW" altLang="en-US" sz="2400" b="0" dirty="0" smtClean="0">
                <a:solidFill>
                  <a:schemeClr val="tx1"/>
                </a:solidFill>
                <a:latin typeface="Times New Roman" pitchFamily="18" charset="0"/>
                <a:ea typeface="標楷體" pitchFamily="65" charset="-120"/>
              </a:rPr>
              <a:t>至</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的官</a:t>
            </a:r>
            <a:r>
              <a:rPr kumimoji="1" lang="zh-TW" altLang="en-US" sz="2400" b="0" dirty="0" smtClean="0">
                <a:solidFill>
                  <a:schemeClr val="tx1"/>
                </a:solidFill>
                <a:latin typeface="Times New Roman" pitchFamily="18" charset="0"/>
                <a:ea typeface="標楷體" pitchFamily="65" charset="-120"/>
              </a:rPr>
              <a:t>網。</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en-US" altLang="zh-TW" sz="2400" b="0" dirty="0">
                <a:solidFill>
                  <a:schemeClr val="tx1"/>
                </a:solidFill>
                <a:latin typeface="Times New Roman" pitchFamily="18" charset="0"/>
                <a:ea typeface="標楷體" pitchFamily="65" charset="-120"/>
              </a:rPr>
              <a:t>https://www.anaconda.com/products/individual</a:t>
            </a:r>
            <a:r>
              <a:rPr kumimoji="1" lang="zh-TW" altLang="en-US" sz="2400" b="0" dirty="0">
                <a:solidFill>
                  <a:schemeClr val="tx1"/>
                </a:solidFill>
                <a:latin typeface="Times New Roman" pitchFamily="18" charset="0"/>
                <a:ea typeface="標楷體" pitchFamily="65" charset="-120"/>
              </a:rPr>
              <a:t>，下載</a:t>
            </a:r>
            <a:r>
              <a:rPr kumimoji="1" lang="zh-TW" altLang="en-US" sz="2400" b="0" dirty="0" smtClean="0">
                <a:solidFill>
                  <a:schemeClr val="tx1"/>
                </a:solidFill>
                <a:latin typeface="Times New Roman" pitchFamily="18" charset="0"/>
                <a:ea typeface="標楷體" pitchFamily="65" charset="-120"/>
              </a:rPr>
              <a:t>安裝。</a:t>
            </a:r>
            <a:endParaRPr kumimoji="1" lang="zh-TW" altLang="en-US" sz="2400" b="0" dirty="0">
              <a:solidFill>
                <a:schemeClr val="tx1"/>
              </a:solidFill>
              <a:latin typeface="Times New Roman" pitchFamily="18" charset="0"/>
              <a:ea typeface="標楷體" pitchFamily="65"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34" y="2669425"/>
            <a:ext cx="6400800" cy="351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3597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監督式學習</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多類別分類</a:t>
            </a:r>
            <a:r>
              <a:rPr lang="zh-TW" altLang="en-US" b="1" dirty="0" smtClean="0"/>
              <a:t>器</a:t>
            </a:r>
            <a:endParaRPr lang="en-US" altLang="zh-TW" b="1" dirty="0" smtClean="0"/>
          </a:p>
          <a:p>
            <a:pPr lvl="1"/>
            <a:r>
              <a:rPr lang="zh-TW" altLang="en-US" dirty="0">
                <a:latin typeface="Times New Roman" pitchFamily="18" charset="0"/>
                <a:cs typeface="Times New Roman" pitchFamily="18" charset="0"/>
              </a:rPr>
              <a:t>多類別</a:t>
            </a:r>
            <a:r>
              <a:rPr lang="zh-TW" altLang="en-US" dirty="0" smtClean="0">
                <a:latin typeface="Times New Roman" pitchFamily="18" charset="0"/>
                <a:cs typeface="Times New Roman" pitchFamily="18" charset="0"/>
              </a:rPr>
              <a:t>分類 </a:t>
            </a:r>
            <a:r>
              <a:rPr lang="en-US" altLang="zh-TW" dirty="0" smtClean="0">
                <a:latin typeface="Times New Roman" pitchFamily="18" charset="0"/>
                <a:cs typeface="Times New Roman" pitchFamily="18" charset="0"/>
              </a:rPr>
              <a:t>(Multiclass Classification) </a:t>
            </a:r>
            <a:r>
              <a:rPr lang="zh-TW" altLang="en-US" dirty="0" smtClean="0">
                <a:latin typeface="Times New Roman" pitchFamily="18" charset="0"/>
                <a:cs typeface="Times New Roman" pitchFamily="18" charset="0"/>
              </a:rPr>
              <a:t>是日常生活</a:t>
            </a:r>
            <a:r>
              <a:rPr lang="zh-TW" altLang="en-US" dirty="0">
                <a:latin typeface="Times New Roman" pitchFamily="18" charset="0"/>
                <a:cs typeface="Times New Roman" pitchFamily="18" charset="0"/>
              </a:rPr>
              <a:t>上最常遇到的問題。作法有很多種</a:t>
            </a:r>
            <a:r>
              <a:rPr lang="zh-TW" altLang="en-US" dirty="0" smtClean="0">
                <a:latin typeface="Times New Roman" pitchFamily="18" charset="0"/>
                <a:cs typeface="Times New Roman" pitchFamily="18" charset="0"/>
              </a:rPr>
              <a:t>：</a:t>
            </a:r>
            <a:endParaRPr lang="en-US" altLang="zh-TW" dirty="0" smtClean="0">
              <a:latin typeface="Times New Roman" pitchFamily="18" charset="0"/>
              <a:cs typeface="Times New Roman" pitchFamily="18" charset="0"/>
            </a:endParaRPr>
          </a:p>
          <a:p>
            <a:pPr lvl="1"/>
            <a:r>
              <a:rPr lang="zh-TW" altLang="en-US" dirty="0">
                <a:latin typeface="Times New Roman" pitchFamily="18" charset="0"/>
                <a:cs typeface="Times New Roman" pitchFamily="18" charset="0"/>
              </a:rPr>
              <a:t>第一種作法是建構許多個二元分類</a:t>
            </a:r>
            <a:r>
              <a:rPr lang="zh-TW" altLang="en-US" dirty="0" smtClean="0">
                <a:latin typeface="Times New Roman" pitchFamily="18" charset="0"/>
                <a:cs typeface="Times New Roman" pitchFamily="18" charset="0"/>
              </a:rPr>
              <a:t>器。</a:t>
            </a:r>
            <a:endParaRPr lang="en-US" altLang="zh-TW" dirty="0" smtClean="0">
              <a:latin typeface="Times New Roman" pitchFamily="18" charset="0"/>
              <a:cs typeface="Times New Roman" pitchFamily="18" charset="0"/>
            </a:endParaRPr>
          </a:p>
          <a:p>
            <a:pPr lvl="1"/>
            <a:r>
              <a:rPr lang="zh-TW" altLang="en-US" dirty="0">
                <a:latin typeface="Times New Roman" pitchFamily="18" charset="0"/>
                <a:cs typeface="Times New Roman" pitchFamily="18" charset="0"/>
              </a:rPr>
              <a:t>第二種多元分類是建構一個多元分類函數，然後將欲分析的照片特徵值</a:t>
            </a:r>
            <a:r>
              <a:rPr lang="zh-TW" altLang="en-US" dirty="0" smtClean="0">
                <a:latin typeface="Times New Roman" pitchFamily="18" charset="0"/>
                <a:cs typeface="Times New Roman" pitchFamily="18" charset="0"/>
              </a:rPr>
              <a:t>帶入計算</a:t>
            </a:r>
            <a:r>
              <a:rPr lang="zh-TW" altLang="en-US" dirty="0">
                <a:latin typeface="Times New Roman" pitchFamily="18" charset="0"/>
                <a:cs typeface="Times New Roman" pitchFamily="18" charset="0"/>
              </a:rPr>
              <a:t>，將會得到所有類別的相似程度，也可以稱做可能是該類別的機率。</a:t>
            </a:r>
          </a:p>
        </p:txBody>
      </p:sp>
    </p:spTree>
    <p:extLst>
      <p:ext uri="{BB962C8B-B14F-4D97-AF65-F5344CB8AC3E}">
        <p14:creationId xmlns:p14="http://schemas.microsoft.com/office/powerpoint/2010/main" val="288247603"/>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監督式學習</a:t>
            </a:r>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0865" y="1916832"/>
            <a:ext cx="7849567" cy="4084560"/>
          </a:xfrm>
        </p:spPr>
      </p:pic>
      <p:sp>
        <p:nvSpPr>
          <p:cNvPr id="4" name="文字方塊 3"/>
          <p:cNvSpPr txBox="1"/>
          <p:nvPr/>
        </p:nvSpPr>
        <p:spPr>
          <a:xfrm>
            <a:off x="2771800" y="6156012"/>
            <a:ext cx="3762568"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3-10 </a:t>
            </a:r>
            <a:r>
              <a:rPr lang="zh-TW" altLang="en-US" dirty="0">
                <a:latin typeface="Times New Roman" pitchFamily="18" charset="0"/>
                <a:ea typeface="標楷體" pitchFamily="65" charset="-120"/>
                <a:cs typeface="Times New Roman" pitchFamily="18" charset="0"/>
              </a:rPr>
              <a:t>第一類型的多類別分類器。</a:t>
            </a:r>
          </a:p>
        </p:txBody>
      </p:sp>
    </p:spTree>
    <p:extLst>
      <p:ext uri="{BB962C8B-B14F-4D97-AF65-F5344CB8AC3E}">
        <p14:creationId xmlns:p14="http://schemas.microsoft.com/office/powerpoint/2010/main" val="4175932166"/>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監督式學習</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696970"/>
            <a:ext cx="7489527" cy="4252310"/>
          </a:xfrm>
        </p:spPr>
      </p:pic>
      <p:sp>
        <p:nvSpPr>
          <p:cNvPr id="4" name="文字方塊 3"/>
          <p:cNvSpPr txBox="1"/>
          <p:nvPr/>
        </p:nvSpPr>
        <p:spPr>
          <a:xfrm>
            <a:off x="2690716" y="6165304"/>
            <a:ext cx="3762568" cy="369332"/>
          </a:xfrm>
          <a:prstGeom prst="rect">
            <a:avLst/>
          </a:prstGeom>
          <a:noFill/>
        </p:spPr>
        <p:txBody>
          <a:bodyPr wrap="none" rtlCol="0">
            <a:spAutoFit/>
          </a:bodyPr>
          <a:lstStyle/>
          <a:p>
            <a:r>
              <a:rPr lang="zh-TW" altLang="en-US" dirty="0">
                <a:latin typeface="Times New Roman" pitchFamily="18" charset="0"/>
                <a:ea typeface="標楷體" pitchFamily="65" charset="-120"/>
                <a:cs typeface="Times New Roman" pitchFamily="18" charset="0"/>
              </a:rPr>
              <a:t>圖</a:t>
            </a:r>
            <a:r>
              <a:rPr lang="en-US" altLang="zh-TW" b="1" dirty="0">
                <a:latin typeface="Times New Roman" pitchFamily="18" charset="0"/>
                <a:ea typeface="標楷體" pitchFamily="65" charset="-120"/>
                <a:cs typeface="Times New Roman" pitchFamily="18" charset="0"/>
              </a:rPr>
              <a:t>3-11 </a:t>
            </a:r>
            <a:r>
              <a:rPr lang="zh-TW" altLang="en-US" dirty="0">
                <a:latin typeface="Times New Roman" pitchFamily="18" charset="0"/>
                <a:ea typeface="標楷體" pitchFamily="65" charset="-120"/>
                <a:cs typeface="Times New Roman" pitchFamily="18" charset="0"/>
              </a:rPr>
              <a:t>第二類型的多類別分類器。</a:t>
            </a:r>
          </a:p>
        </p:txBody>
      </p:sp>
    </p:spTree>
    <p:extLst>
      <p:ext uri="{BB962C8B-B14F-4D97-AF65-F5344CB8AC3E}">
        <p14:creationId xmlns:p14="http://schemas.microsoft.com/office/powerpoint/2010/main" val="192040762"/>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訓練資料對分類器的</a:t>
            </a:r>
            <a:r>
              <a:rPr lang="zh-TW" altLang="en-US" b="1" dirty="0" smtClean="0"/>
              <a:t>重要性</a:t>
            </a:r>
            <a:endParaRPr lang="en-US" altLang="zh-TW" b="1" dirty="0" smtClean="0"/>
          </a:p>
          <a:p>
            <a:pPr lvl="1"/>
            <a:r>
              <a:rPr lang="zh-TW" altLang="en-US" sz="2400" dirty="0">
                <a:latin typeface="Times New Roman" pitchFamily="18" charset="0"/>
                <a:cs typeface="Times New Roman" pitchFamily="18" charset="0"/>
              </a:rPr>
              <a:t>機器的</a:t>
            </a:r>
            <a:r>
              <a:rPr lang="zh-TW" altLang="en-US" sz="2400" dirty="0" smtClean="0">
                <a:latin typeface="Times New Roman" pitchFamily="18" charset="0"/>
                <a:cs typeface="Times New Roman" pitchFamily="18" charset="0"/>
              </a:rPr>
              <a:t>學習透過訓練 </a:t>
            </a:r>
            <a:r>
              <a:rPr lang="en-US" altLang="zh-TW" sz="2400" dirty="0" smtClean="0">
                <a:latin typeface="Times New Roman" pitchFamily="18" charset="0"/>
                <a:cs typeface="Times New Roman" pitchFamily="18" charset="0"/>
              </a:rPr>
              <a:t>(Training)</a:t>
            </a:r>
            <a:r>
              <a:rPr lang="zh-TW" altLang="en-US" sz="2400" dirty="0" smtClean="0">
                <a:latin typeface="Times New Roman" pitchFamily="18" charset="0"/>
                <a:cs typeface="Times New Roman" pitchFamily="18" charset="0"/>
              </a:rPr>
              <a:t>、然後驗證 </a:t>
            </a:r>
            <a:r>
              <a:rPr lang="en-US" altLang="zh-TW" sz="2400" dirty="0" smtClean="0">
                <a:latin typeface="Times New Roman" pitchFamily="18" charset="0"/>
                <a:cs typeface="Times New Roman" pitchFamily="18" charset="0"/>
              </a:rPr>
              <a:t>(Validation)</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最後</a:t>
            </a:r>
            <a:r>
              <a:rPr lang="zh-TW" altLang="en-US" sz="2400" dirty="0" smtClean="0">
                <a:latin typeface="Times New Roman" pitchFamily="18" charset="0"/>
                <a:cs typeface="Times New Roman" pitchFamily="18" charset="0"/>
              </a:rPr>
              <a:t>識別 </a:t>
            </a:r>
            <a:r>
              <a:rPr lang="en-US" altLang="zh-TW" sz="2400" dirty="0" smtClean="0">
                <a:latin typeface="Times New Roman" pitchFamily="18" charset="0"/>
                <a:cs typeface="Times New Roman" pitchFamily="18" charset="0"/>
              </a:rPr>
              <a:t>(Recognition)</a:t>
            </a:r>
            <a:r>
              <a:rPr lang="zh-TW" altLang="en-US"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p:txBody>
      </p:sp>
      <p:sp>
        <p:nvSpPr>
          <p:cNvPr id="4" name="文字方塊 3"/>
          <p:cNvSpPr txBox="1"/>
          <p:nvPr/>
        </p:nvSpPr>
        <p:spPr>
          <a:xfrm>
            <a:off x="2908948" y="6197084"/>
            <a:ext cx="3185487" cy="369332"/>
          </a:xfrm>
          <a:prstGeom prst="rect">
            <a:avLst/>
          </a:prstGeom>
          <a:noFill/>
        </p:spPr>
        <p:txBody>
          <a:bodyPr wrap="none" rtlCol="0">
            <a:spAutoFit/>
          </a:bodyPr>
          <a:lstStyle/>
          <a:p>
            <a:r>
              <a:rPr lang="zh-TW" altLang="en-US" dirty="0" smtClean="0">
                <a:latin typeface="Times New Roman" pitchFamily="18" charset="0"/>
                <a:ea typeface="標楷體" pitchFamily="65" charset="-120"/>
                <a:cs typeface="Times New Roman" pitchFamily="18" charset="0"/>
              </a:rPr>
              <a:t>人工智慧</a:t>
            </a:r>
            <a:r>
              <a:rPr lang="zh-TW" altLang="en-US" dirty="0">
                <a:latin typeface="Times New Roman" pitchFamily="18" charset="0"/>
                <a:ea typeface="標楷體" pitchFamily="65" charset="-120"/>
                <a:cs typeface="Times New Roman" pitchFamily="18" charset="0"/>
              </a:rPr>
              <a:t>學習模仿人類行為。</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64" y="2744871"/>
            <a:ext cx="6833257" cy="3384376"/>
          </a:xfrm>
          <a:prstGeom prst="rect">
            <a:avLst/>
          </a:prstGeom>
        </p:spPr>
      </p:pic>
    </p:spTree>
    <p:extLst>
      <p:ext uri="{BB962C8B-B14F-4D97-AF65-F5344CB8AC3E}">
        <p14:creationId xmlns:p14="http://schemas.microsoft.com/office/powerpoint/2010/main" val="562347034"/>
      </p:ext>
    </p:extLst>
  </p:cSld>
  <p:clrMapOvr>
    <a:masterClrMapping/>
  </p:clrMapOvr>
  <p:transition advClick="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a:t>
            </a:r>
            <a:r>
              <a:rPr lang="zh-TW" altLang="en-US" dirty="0" smtClean="0"/>
              <a:t>監督式學習</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76872"/>
            <a:ext cx="7344816" cy="311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90752"/>
      </p:ext>
    </p:extLst>
  </p:cSld>
  <p:clrMapOvr>
    <a:masterClrMapping/>
  </p:clrMapOvr>
  <p:transition advClick="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3-2-1</a:t>
            </a:r>
            <a:r>
              <a:rPr lang="zh-TW" altLang="en-US" dirty="0"/>
              <a:t>　監督式學習</a:t>
            </a:r>
          </a:p>
        </p:txBody>
      </p:sp>
      <p:sp>
        <p:nvSpPr>
          <p:cNvPr id="3" name="內容版面配置區 2"/>
          <p:cNvSpPr>
            <a:spLocks noGrp="1"/>
          </p:cNvSpPr>
          <p:nvPr>
            <p:ph idx="1"/>
          </p:nvPr>
        </p:nvSpPr>
        <p:spPr/>
        <p:txBody>
          <a:bodyPr/>
          <a:lstStyle/>
          <a:p>
            <a:pPr lvl="1"/>
            <a:r>
              <a:rPr lang="zh-TW" altLang="en-US" sz="2400" dirty="0">
                <a:latin typeface="Times New Roman" pitchFamily="18" charset="0"/>
                <a:cs typeface="Times New Roman" pitchFamily="18" charset="0"/>
              </a:rPr>
              <a:t>當我們從這個資料集抽取數個樣本出來作為分類器訓練，這被抽取</a:t>
            </a:r>
            <a:r>
              <a:rPr lang="zh-TW" altLang="en-US" sz="2400" dirty="0" smtClean="0">
                <a:latin typeface="Times New Roman" pitchFamily="18" charset="0"/>
                <a:cs typeface="Times New Roman" pitchFamily="18" charset="0"/>
              </a:rPr>
              <a:t>出來</a:t>
            </a:r>
            <a:r>
              <a:rPr lang="zh-TW" altLang="en-US" sz="2400" dirty="0">
                <a:latin typeface="Times New Roman" pitchFamily="18" charset="0"/>
                <a:cs typeface="Times New Roman" pitchFamily="18" charset="0"/>
              </a:rPr>
              <a:t>的數個樣本則稱作訓練資料集</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那</a:t>
            </a:r>
            <a:r>
              <a:rPr lang="en-US" altLang="zh-TW" sz="2400" dirty="0">
                <a:latin typeface="Times New Roman" pitchFamily="18" charset="0"/>
                <a:cs typeface="Times New Roman" pitchFamily="18" charset="0"/>
              </a:rPr>
              <a:t>1</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8 </a:t>
            </a:r>
            <a:r>
              <a:rPr lang="zh-TW" altLang="en-US" sz="2400" dirty="0">
                <a:latin typeface="Times New Roman" pitchFamily="18" charset="0"/>
                <a:cs typeface="Times New Roman" pitchFamily="18" charset="0"/>
              </a:rPr>
              <a:t>個樣本，我們就稱之為訓練資料</a:t>
            </a:r>
            <a:r>
              <a:rPr lang="zh-TW" altLang="en-US" sz="2400" dirty="0" smtClean="0">
                <a:latin typeface="Times New Roman" pitchFamily="18" charset="0"/>
                <a:cs typeface="Times New Roman" pitchFamily="18" charset="0"/>
              </a:rPr>
              <a:t>集 </a:t>
            </a:r>
            <a:r>
              <a:rPr lang="en-US" altLang="zh-TW" sz="2400" dirty="0" smtClean="0">
                <a:latin typeface="Times New Roman" pitchFamily="18" charset="0"/>
                <a:cs typeface="Times New Roman" pitchFamily="18" charset="0"/>
              </a:rPr>
              <a:t>(Training Dataset)</a:t>
            </a:r>
            <a:r>
              <a:rPr lang="zh-TW" altLang="en-US" sz="2400" dirty="0" smtClean="0">
                <a:latin typeface="Times New Roman" pitchFamily="18" charset="0"/>
                <a:cs typeface="Times New Roman" pitchFamily="18" charset="0"/>
              </a:rPr>
              <a:t>。</a:t>
            </a:r>
            <a:r>
              <a:rPr lang="en-US" altLang="zh-TW" sz="2400" dirty="0">
                <a:latin typeface="Times New Roman" pitchFamily="18" charset="0"/>
                <a:cs typeface="Times New Roman" pitchFamily="18" charset="0"/>
              </a:rPr>
              <a:t>9</a:t>
            </a:r>
            <a:r>
              <a:rPr lang="zh-TW" altLang="en-US" sz="2400" dirty="0">
                <a:latin typeface="Times New Roman" pitchFamily="18" charset="0"/>
                <a:cs typeface="Times New Roman" pitchFamily="18" charset="0"/>
              </a:rPr>
              <a:t>～</a:t>
            </a:r>
            <a:r>
              <a:rPr lang="en-US" altLang="zh-TW" sz="2400" dirty="0" smtClean="0">
                <a:latin typeface="Times New Roman" pitchFamily="18" charset="0"/>
                <a:cs typeface="Times New Roman" pitchFamily="18" charset="0"/>
              </a:rPr>
              <a:t>12</a:t>
            </a:r>
            <a:r>
              <a:rPr lang="zh-TW" altLang="en-US" sz="2400" dirty="0">
                <a:latin typeface="Times New Roman" pitchFamily="18" charset="0"/>
                <a:cs typeface="Times New Roman" pitchFamily="18" charset="0"/>
              </a:rPr>
              <a:t>個樣本則稱做為測試資料集</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r>
              <a:rPr lang="zh-TW" altLang="en-US" sz="2400" dirty="0"/>
              <a:t>人工智慧</a:t>
            </a:r>
            <a:r>
              <a:rPr lang="zh-TW" altLang="en-US" sz="2400" dirty="0" smtClean="0"/>
              <a:t>在</a:t>
            </a:r>
            <a:r>
              <a:rPr lang="zh-TW" altLang="en-US" sz="2400" dirty="0"/>
              <a:t>訓練分類器後也需要「驗證」訓練後的模型是不是符合期望。</a:t>
            </a:r>
            <a:endParaRPr lang="en-US" altLang="zh-TW" sz="2400" dirty="0" smtClean="0">
              <a:cs typeface="Times New Roman" pitchFamily="18" charset="0"/>
            </a:endParaRPr>
          </a:p>
          <a:p>
            <a:pPr lvl="1"/>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26824085"/>
      </p:ext>
    </p:extLst>
  </p:cSld>
  <p:clrMapOvr>
    <a:masterClrMapping/>
  </p:clrMapOvr>
  <p:transition advClick="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sz="2400" dirty="0"/>
              <a:t>一般</a:t>
            </a:r>
            <a:r>
              <a:rPr lang="zh-TW" altLang="en-US" sz="2400" dirty="0" smtClean="0"/>
              <a:t>衡量</a:t>
            </a:r>
            <a:r>
              <a:rPr lang="zh-TW" altLang="en-US" sz="2400" dirty="0"/>
              <a:t>方式有下面幾個</a:t>
            </a:r>
            <a:r>
              <a:rPr lang="zh-TW" altLang="en-US" sz="2400" dirty="0" smtClean="0"/>
              <a:t>：</a:t>
            </a:r>
            <a:endParaRPr lang="en-US" altLang="zh-TW" sz="2400" dirty="0" smtClean="0"/>
          </a:p>
          <a:p>
            <a:pPr lvl="1">
              <a:buSzPct val="100000"/>
              <a:buBlip>
                <a:blip r:embed="rId2"/>
              </a:buBlip>
            </a:pPr>
            <a:r>
              <a:rPr lang="en-US" altLang="zh-TW" sz="2400" dirty="0">
                <a:latin typeface="Times New Roman" pitchFamily="18" charset="0"/>
                <a:cs typeface="Times New Roman" pitchFamily="18" charset="0"/>
              </a:rPr>
              <a:t>Accuracy</a:t>
            </a:r>
            <a:r>
              <a:rPr lang="zh-TW" altLang="en-US" sz="2400" dirty="0">
                <a:latin typeface="Times New Roman" pitchFamily="18" charset="0"/>
                <a:cs typeface="Times New Roman" pitchFamily="18" charset="0"/>
              </a:rPr>
              <a:t>：正確</a:t>
            </a:r>
            <a:r>
              <a:rPr lang="zh-TW" altLang="en-US" sz="2400" dirty="0" smtClean="0">
                <a:latin typeface="Times New Roman" pitchFamily="18" charset="0"/>
                <a:cs typeface="Times New Roman" pitchFamily="18" charset="0"/>
              </a:rPr>
              <a:t>率</a:t>
            </a:r>
            <a:endParaRPr lang="en-US" altLang="zh-TW" sz="2400" dirty="0" smtClean="0">
              <a:latin typeface="Times New Roman" pitchFamily="18" charset="0"/>
              <a:cs typeface="Times New Roman" pitchFamily="18" charset="0"/>
            </a:endParaRPr>
          </a:p>
          <a:p>
            <a:pPr lvl="1">
              <a:buSzPct val="100000"/>
              <a:buBlip>
                <a:blip r:embed="rId2"/>
              </a:buBlip>
            </a:pPr>
            <a:r>
              <a:rPr lang="en-US" altLang="zh-TW" sz="2400" dirty="0">
                <a:latin typeface="Times New Roman" pitchFamily="18" charset="0"/>
                <a:cs typeface="Times New Roman" pitchFamily="18" charset="0"/>
              </a:rPr>
              <a:t>Recall</a:t>
            </a:r>
            <a:r>
              <a:rPr lang="zh-TW" altLang="en-US" sz="2400" dirty="0">
                <a:latin typeface="Times New Roman" pitchFamily="18" charset="0"/>
                <a:cs typeface="Times New Roman" pitchFamily="18" charset="0"/>
              </a:rPr>
              <a:t>：召回</a:t>
            </a:r>
            <a:r>
              <a:rPr lang="zh-TW" altLang="en-US" sz="2400" dirty="0" smtClean="0">
                <a:latin typeface="Times New Roman" pitchFamily="18" charset="0"/>
                <a:cs typeface="Times New Roman" pitchFamily="18" charset="0"/>
              </a:rPr>
              <a:t>率</a:t>
            </a:r>
            <a:endParaRPr lang="en-US" altLang="zh-TW" sz="2400" dirty="0" smtClean="0">
              <a:latin typeface="Times New Roman" pitchFamily="18" charset="0"/>
              <a:cs typeface="Times New Roman" pitchFamily="18" charset="0"/>
            </a:endParaRPr>
          </a:p>
          <a:p>
            <a:pPr lvl="1">
              <a:buSzPct val="100000"/>
              <a:buBlip>
                <a:blip r:embed="rId2"/>
              </a:buBlip>
            </a:pPr>
            <a:r>
              <a:rPr lang="en-US" altLang="zh-TW" sz="2400" dirty="0">
                <a:latin typeface="Times New Roman" pitchFamily="18" charset="0"/>
                <a:cs typeface="Times New Roman" pitchFamily="18" charset="0"/>
              </a:rPr>
              <a:t>Precision</a:t>
            </a:r>
            <a:r>
              <a:rPr lang="zh-TW" altLang="en-US" sz="2400" dirty="0">
                <a:latin typeface="Times New Roman" pitchFamily="18" charset="0"/>
                <a:cs typeface="Times New Roman" pitchFamily="18" charset="0"/>
              </a:rPr>
              <a:t>：</a:t>
            </a:r>
            <a:r>
              <a:rPr lang="zh-TW" altLang="en-US" sz="2400" dirty="0" smtClean="0">
                <a:latin typeface="Times New Roman" pitchFamily="18" charset="0"/>
                <a:cs typeface="Times New Roman" pitchFamily="18" charset="0"/>
              </a:rPr>
              <a:t>準確率</a:t>
            </a:r>
            <a:endParaRPr lang="en-US" altLang="zh-TW" sz="2400" dirty="0" smtClean="0">
              <a:latin typeface="Times New Roman" pitchFamily="18" charset="0"/>
              <a:cs typeface="Times New Roman" pitchFamily="18" charset="0"/>
            </a:endParaRPr>
          </a:p>
          <a:p>
            <a:pPr>
              <a:buSzPct val="80000"/>
              <a:buFont typeface="Wingdings" pitchFamily="2" charset="2"/>
              <a:buChar char="l"/>
            </a:pPr>
            <a:r>
              <a:rPr lang="zh-TW" altLang="en-US" sz="2400" dirty="0"/>
              <a:t>用</a:t>
            </a:r>
            <a:r>
              <a:rPr lang="en-US" altLang="zh-TW" sz="2400" dirty="0"/>
              <a:t>COVID-19 </a:t>
            </a:r>
            <a:r>
              <a:rPr lang="zh-TW" altLang="en-US" sz="2400" dirty="0"/>
              <a:t>的</a:t>
            </a:r>
            <a:r>
              <a:rPr lang="en-US" altLang="zh-TW" sz="2400" dirty="0" smtClean="0"/>
              <a:t>PCR (</a:t>
            </a:r>
            <a:r>
              <a:rPr lang="zh-TW" altLang="en-US" sz="2400" dirty="0" smtClean="0"/>
              <a:t>聚合</a:t>
            </a:r>
            <a:r>
              <a:rPr lang="zh-TW" altLang="en-US" sz="2400" dirty="0"/>
              <a:t>酶</a:t>
            </a:r>
            <a:r>
              <a:rPr lang="zh-TW" altLang="en-US" sz="2400" dirty="0" smtClean="0"/>
              <a:t>連鎖反應</a:t>
            </a:r>
            <a:r>
              <a:rPr lang="en-US" altLang="zh-TW" sz="2400" dirty="0" smtClean="0"/>
              <a:t>) </a:t>
            </a:r>
            <a:r>
              <a:rPr lang="zh-TW" altLang="en-US" sz="2400" dirty="0" smtClean="0"/>
              <a:t>檢測</a:t>
            </a:r>
            <a:r>
              <a:rPr lang="zh-TW" altLang="en-US" sz="2400" dirty="0"/>
              <a:t>矩陣，說明一個評估預測準確與否的實例：</a:t>
            </a:r>
            <a:endParaRPr lang="zh-TW" alt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77" y="4052027"/>
            <a:ext cx="763793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621970"/>
      </p:ext>
    </p:extLst>
  </p:cSld>
  <p:clrMapOvr>
    <a:masterClrMapping/>
  </p:clrMapOvr>
  <p:transition advClick="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dirty="0"/>
              <a:t>這是一個以</a:t>
            </a:r>
            <a:r>
              <a:rPr lang="en-US" altLang="zh-TW" dirty="0"/>
              <a:t>PCR </a:t>
            </a:r>
            <a:r>
              <a:rPr lang="zh-TW" altLang="en-US" dirty="0"/>
              <a:t>檢測是否感染</a:t>
            </a:r>
            <a:r>
              <a:rPr lang="en-US" altLang="zh-TW" dirty="0"/>
              <a:t>COVID-19 </a:t>
            </a:r>
            <a:r>
              <a:rPr lang="zh-TW" altLang="en-US" dirty="0"/>
              <a:t>為例，共有四種狀況</a:t>
            </a:r>
            <a:r>
              <a:rPr lang="zh-TW" altLang="en-US" dirty="0" smtClean="0"/>
              <a:t>。</a:t>
            </a:r>
            <a:endParaRPr lang="en-US" altLang="zh-TW" dirty="0" smtClean="0"/>
          </a:p>
          <a:p>
            <a:pPr lvl="1">
              <a:buSzPct val="100000"/>
            </a:pPr>
            <a:r>
              <a:rPr lang="zh-TW" altLang="en-US" sz="2400" dirty="0">
                <a:latin typeface="Times New Roman" pitchFamily="18" charset="0"/>
                <a:cs typeface="Times New Roman" pitchFamily="18" charset="0"/>
              </a:rPr>
              <a:t>第一種狀況是受試者有感染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PCR </a:t>
            </a:r>
            <a:r>
              <a:rPr lang="zh-TW" altLang="en-US" sz="2400" dirty="0">
                <a:latin typeface="Times New Roman" pitchFamily="18" charset="0"/>
                <a:cs typeface="Times New Roman" pitchFamily="18" charset="0"/>
              </a:rPr>
              <a:t>檢測結果也顯示已</a:t>
            </a:r>
            <a:r>
              <a:rPr lang="zh-TW" altLang="en-US" sz="2400" dirty="0" smtClean="0">
                <a:latin typeface="Times New Roman" pitchFamily="18" charset="0"/>
                <a:cs typeface="Times New Roman" pitchFamily="18" charset="0"/>
              </a:rPr>
              <a:t>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，這時候測試的結果是正確的</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buSzPct val="100000"/>
            </a:pPr>
            <a:r>
              <a:rPr lang="zh-TW" altLang="en-US" sz="2400" dirty="0">
                <a:latin typeface="Times New Roman" pitchFamily="18" charset="0"/>
                <a:cs typeface="Times New Roman" pitchFamily="18" charset="0"/>
              </a:rPr>
              <a:t>第二種狀況是受試者沒有感染，</a:t>
            </a:r>
            <a:r>
              <a:rPr lang="en-US" altLang="zh-TW" sz="2400" dirty="0">
                <a:latin typeface="Times New Roman" pitchFamily="18" charset="0"/>
                <a:cs typeface="Times New Roman" pitchFamily="18" charset="0"/>
              </a:rPr>
              <a:t>PCR </a:t>
            </a:r>
            <a:r>
              <a:rPr lang="zh-TW" altLang="en-US" sz="2400" dirty="0">
                <a:latin typeface="Times New Roman" pitchFamily="18" charset="0"/>
                <a:cs typeface="Times New Roman" pitchFamily="18" charset="0"/>
              </a:rPr>
              <a:t>檢測卻測得已感染，這時候</a:t>
            </a:r>
            <a:r>
              <a:rPr lang="zh-TW" altLang="en-US" sz="2400" dirty="0" smtClean="0">
                <a:latin typeface="Times New Roman" pitchFamily="18" charset="0"/>
                <a:cs typeface="Times New Roman" pitchFamily="18" charset="0"/>
              </a:rPr>
              <a:t>測試</a:t>
            </a:r>
            <a:r>
              <a:rPr lang="zh-TW" altLang="en-US" sz="2400" dirty="0">
                <a:latin typeface="Times New Roman" pitchFamily="18" charset="0"/>
                <a:cs typeface="Times New Roman" pitchFamily="18" charset="0"/>
              </a:rPr>
              <a:t>的結果是錯誤的</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buSzPct val="100000"/>
            </a:pPr>
            <a:r>
              <a:rPr lang="zh-TW" altLang="en-US" sz="2400" dirty="0">
                <a:latin typeface="Times New Roman" pitchFamily="18" charset="0"/>
                <a:cs typeface="Times New Roman" pitchFamily="18" charset="0"/>
              </a:rPr>
              <a:t>第三種狀況是受試者有感染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PCR </a:t>
            </a:r>
            <a:r>
              <a:rPr lang="zh-TW" altLang="en-US" sz="2400" dirty="0">
                <a:latin typeface="Times New Roman" pitchFamily="18" charset="0"/>
                <a:cs typeface="Times New Roman" pitchFamily="18" charset="0"/>
              </a:rPr>
              <a:t>檢測卻測試沒有</a:t>
            </a:r>
            <a:r>
              <a:rPr lang="zh-TW" altLang="en-US" sz="2400" dirty="0" smtClean="0">
                <a:latin typeface="Times New Roman" pitchFamily="18" charset="0"/>
                <a:cs typeface="Times New Roman" pitchFamily="18" charset="0"/>
              </a:rPr>
              <a:t>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，這時測試的結果也同樣是錯誤的</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buSzPct val="100000"/>
            </a:pPr>
            <a:r>
              <a:rPr lang="zh-TW" altLang="en-US" sz="2400" dirty="0">
                <a:latin typeface="Times New Roman" pitchFamily="18" charset="0"/>
                <a:cs typeface="Times New Roman" pitchFamily="18" charset="0"/>
              </a:rPr>
              <a:t>第四種狀況是受試者沒有感染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a:t>
            </a:r>
            <a:r>
              <a:rPr lang="en-US" altLang="zh-TW" sz="2400" dirty="0">
                <a:latin typeface="Times New Roman" pitchFamily="18" charset="0"/>
                <a:cs typeface="Times New Roman" pitchFamily="18" charset="0"/>
              </a:rPr>
              <a:t>PCR </a:t>
            </a:r>
            <a:r>
              <a:rPr lang="zh-TW" altLang="en-US" sz="2400" dirty="0">
                <a:latin typeface="Times New Roman" pitchFamily="18" charset="0"/>
                <a:cs typeface="Times New Roman" pitchFamily="18" charset="0"/>
              </a:rPr>
              <a:t>檢測也測得沒有</a:t>
            </a:r>
            <a:r>
              <a:rPr lang="zh-TW" altLang="en-US" sz="2400" dirty="0" smtClean="0">
                <a:latin typeface="Times New Roman" pitchFamily="18" charset="0"/>
                <a:cs typeface="Times New Roman" pitchFamily="18" charset="0"/>
              </a:rPr>
              <a:t>感染</a:t>
            </a:r>
            <a:r>
              <a:rPr lang="en-US" altLang="zh-TW" sz="2400" dirty="0">
                <a:latin typeface="Times New Roman" pitchFamily="18" charset="0"/>
                <a:cs typeface="Times New Roman" pitchFamily="18" charset="0"/>
              </a:rPr>
              <a:t>COVID-19</a:t>
            </a:r>
            <a:r>
              <a:rPr lang="zh-TW" altLang="en-US" sz="2400" dirty="0">
                <a:latin typeface="Times New Roman" pitchFamily="18" charset="0"/>
                <a:cs typeface="Times New Roman" pitchFamily="18" charset="0"/>
              </a:rPr>
              <a:t>，這時候測試的結果當然是正確的。</a:t>
            </a:r>
          </a:p>
        </p:txBody>
      </p:sp>
    </p:spTree>
    <p:extLst>
      <p:ext uri="{BB962C8B-B14F-4D97-AF65-F5344CB8AC3E}">
        <p14:creationId xmlns:p14="http://schemas.microsoft.com/office/powerpoint/2010/main" val="3181936093"/>
      </p:ext>
    </p:extLst>
  </p:cSld>
  <p:clrMapOvr>
    <a:masterClrMapping/>
  </p:clrMapOvr>
  <p:transition advClick="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en-US" altLang="zh-TW" dirty="0"/>
              <a:t>PCR </a:t>
            </a:r>
            <a:r>
              <a:rPr lang="zh-TW" altLang="en-US" dirty="0"/>
              <a:t>檢測的正確</a:t>
            </a:r>
            <a:r>
              <a:rPr lang="zh-TW" altLang="en-US" dirty="0" smtClean="0"/>
              <a:t>率</a:t>
            </a:r>
            <a:r>
              <a:rPr lang="en-US" altLang="zh-TW" dirty="0" smtClean="0"/>
              <a:t>(Accuracy)</a:t>
            </a:r>
          </a:p>
          <a:p>
            <a:pPr lvl="1">
              <a:buSzPct val="80000"/>
            </a:pPr>
            <a:r>
              <a:rPr lang="en-US" altLang="zh-TW" sz="2400" dirty="0" smtClean="0"/>
              <a:t>(</a:t>
            </a:r>
            <a:r>
              <a:rPr lang="zh-TW" altLang="en-US" sz="2400" dirty="0" smtClean="0"/>
              <a:t>第</a:t>
            </a:r>
            <a:r>
              <a:rPr lang="zh-TW" altLang="en-US" sz="2400" dirty="0"/>
              <a:t>一種狀況 </a:t>
            </a:r>
            <a:r>
              <a:rPr lang="en-US" altLang="zh-TW" sz="2400" dirty="0"/>
              <a:t>+ </a:t>
            </a:r>
            <a:r>
              <a:rPr lang="zh-TW" altLang="en-US" sz="2400" dirty="0"/>
              <a:t>第四種</a:t>
            </a:r>
            <a:r>
              <a:rPr lang="zh-TW" altLang="en-US" sz="2400" dirty="0" smtClean="0"/>
              <a:t>狀況</a:t>
            </a:r>
            <a:r>
              <a:rPr lang="en-US" altLang="zh-TW" sz="2400" dirty="0" smtClean="0"/>
              <a:t>) / </a:t>
            </a:r>
            <a:r>
              <a:rPr lang="zh-TW" altLang="en-US" sz="2400" dirty="0" smtClean="0"/>
              <a:t>總樣本數</a:t>
            </a:r>
            <a:endParaRPr lang="en-US" altLang="zh-TW" sz="2400" dirty="0" smtClean="0"/>
          </a:p>
          <a:p>
            <a:pPr>
              <a:buSzPct val="80000"/>
              <a:buFont typeface="Wingdings" pitchFamily="2" charset="2"/>
              <a:buChar char="l"/>
            </a:pPr>
            <a:r>
              <a:rPr lang="en-US" altLang="zh-TW" dirty="0"/>
              <a:t>PCR </a:t>
            </a:r>
            <a:r>
              <a:rPr lang="zh-TW" altLang="en-US" dirty="0"/>
              <a:t>檢測的召回</a:t>
            </a:r>
            <a:r>
              <a:rPr lang="zh-TW" altLang="en-US" dirty="0" smtClean="0"/>
              <a:t>率</a:t>
            </a:r>
            <a:r>
              <a:rPr lang="en-US" altLang="zh-TW" dirty="0" smtClean="0"/>
              <a:t>(Recall)</a:t>
            </a:r>
          </a:p>
          <a:p>
            <a:pPr lvl="1">
              <a:buSzPct val="80000"/>
            </a:pPr>
            <a:r>
              <a:rPr lang="zh-TW" altLang="en-US" sz="2400" dirty="0" smtClean="0"/>
              <a:t>第</a:t>
            </a:r>
            <a:r>
              <a:rPr lang="zh-TW" altLang="en-US" sz="2400" dirty="0"/>
              <a:t>一種</a:t>
            </a:r>
            <a:r>
              <a:rPr lang="zh-TW" altLang="en-US" sz="2400" dirty="0" smtClean="0"/>
              <a:t>狀況 </a:t>
            </a:r>
            <a:r>
              <a:rPr lang="en-US" altLang="zh-TW" sz="2400" dirty="0" smtClean="0"/>
              <a:t>/ (</a:t>
            </a:r>
            <a:r>
              <a:rPr lang="zh-TW" altLang="en-US" sz="2400" dirty="0" smtClean="0"/>
              <a:t>第</a:t>
            </a:r>
            <a:r>
              <a:rPr lang="zh-TW" altLang="en-US" sz="2400" dirty="0"/>
              <a:t>一種狀況 </a:t>
            </a:r>
            <a:r>
              <a:rPr lang="en-US" altLang="zh-TW" sz="2400" dirty="0"/>
              <a:t>+ </a:t>
            </a:r>
            <a:r>
              <a:rPr lang="zh-TW" altLang="en-US" sz="2400" dirty="0"/>
              <a:t>第三種</a:t>
            </a:r>
            <a:r>
              <a:rPr lang="zh-TW" altLang="en-US" sz="2400" dirty="0" smtClean="0"/>
              <a:t>狀況</a:t>
            </a:r>
            <a:r>
              <a:rPr lang="en-US" altLang="zh-TW" sz="2400" dirty="0"/>
              <a:t>)</a:t>
            </a:r>
            <a:endParaRPr lang="en-US" altLang="zh-TW" sz="2400" dirty="0" smtClean="0"/>
          </a:p>
          <a:p>
            <a:pPr>
              <a:buSzPct val="80000"/>
              <a:buFont typeface="Wingdings" pitchFamily="2" charset="2"/>
              <a:buChar char="l"/>
            </a:pPr>
            <a:r>
              <a:rPr lang="en-US" altLang="zh-TW" dirty="0"/>
              <a:t>PCR </a:t>
            </a:r>
            <a:r>
              <a:rPr lang="zh-TW" altLang="en-US" dirty="0"/>
              <a:t>檢測的</a:t>
            </a:r>
            <a:r>
              <a:rPr lang="zh-TW" altLang="en-US" dirty="0" smtClean="0"/>
              <a:t>準確率</a:t>
            </a:r>
            <a:r>
              <a:rPr lang="en-US" altLang="zh-TW" dirty="0" smtClean="0"/>
              <a:t>(Precision)</a:t>
            </a:r>
          </a:p>
          <a:p>
            <a:pPr lvl="1">
              <a:buSzPct val="80000"/>
            </a:pPr>
            <a:r>
              <a:rPr lang="zh-TW" altLang="en-US" sz="2400" dirty="0" smtClean="0"/>
              <a:t>第</a:t>
            </a:r>
            <a:r>
              <a:rPr lang="zh-TW" altLang="en-US" sz="2400" dirty="0"/>
              <a:t>一種</a:t>
            </a:r>
            <a:r>
              <a:rPr lang="zh-TW" altLang="en-US" sz="2400" dirty="0" smtClean="0"/>
              <a:t>狀況 </a:t>
            </a:r>
            <a:r>
              <a:rPr lang="en-US" altLang="zh-TW" sz="2400" dirty="0" smtClean="0"/>
              <a:t>/ (</a:t>
            </a:r>
            <a:r>
              <a:rPr lang="zh-TW" altLang="en-US" sz="2400" dirty="0" smtClean="0"/>
              <a:t>第</a:t>
            </a:r>
            <a:r>
              <a:rPr lang="zh-TW" altLang="en-US" sz="2400" dirty="0"/>
              <a:t>一種狀況 </a:t>
            </a:r>
            <a:r>
              <a:rPr lang="en-US" altLang="zh-TW" sz="2400" dirty="0"/>
              <a:t>+ </a:t>
            </a:r>
            <a:r>
              <a:rPr lang="zh-TW" altLang="en-US" sz="2400" dirty="0"/>
              <a:t>第二種</a:t>
            </a:r>
            <a:r>
              <a:rPr lang="zh-TW" altLang="en-US" sz="2400" dirty="0" smtClean="0"/>
              <a:t>狀況</a:t>
            </a:r>
            <a:r>
              <a:rPr lang="en-US" altLang="zh-TW" sz="2400" dirty="0" smtClean="0"/>
              <a:t>)</a:t>
            </a:r>
          </a:p>
        </p:txBody>
      </p:sp>
    </p:spTree>
    <p:extLst>
      <p:ext uri="{BB962C8B-B14F-4D97-AF65-F5344CB8AC3E}">
        <p14:creationId xmlns:p14="http://schemas.microsoft.com/office/powerpoint/2010/main" val="1302683447"/>
      </p:ext>
    </p:extLst>
  </p:cSld>
  <p:clrMapOvr>
    <a:masterClrMapping/>
  </p:clrMapOvr>
  <p:transition advClick="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dirty="0"/>
              <a:t>二元分類問題</a:t>
            </a: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r>
              <a:rPr lang="zh-TW" altLang="en-US" dirty="0" smtClean="0"/>
              <a:t>混合</a:t>
            </a:r>
            <a:r>
              <a:rPr lang="zh-TW" altLang="en-US" dirty="0"/>
              <a:t>矩陣總共會</a:t>
            </a:r>
            <a:r>
              <a:rPr lang="zh-TW" altLang="en-US" dirty="0" smtClean="0"/>
              <a:t>有 </a:t>
            </a:r>
            <a:r>
              <a:rPr lang="en-US" altLang="zh-TW" dirty="0" smtClean="0"/>
              <a:t>4 </a:t>
            </a:r>
            <a:r>
              <a:rPr lang="zh-TW" altLang="en-US" dirty="0"/>
              <a:t>個狀況。</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01" y="1989600"/>
            <a:ext cx="684767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964002"/>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安裝步驟過程</a:t>
            </a:r>
            <a:r>
              <a:rPr lang="en-US" altLang="zh-TW" sz="2400" dirty="0" smtClean="0">
                <a:solidFill>
                  <a:srgbClr val="00B050"/>
                </a:solidFill>
              </a:rPr>
              <a:t>-1</a:t>
            </a:r>
            <a:endParaRPr kumimoji="1" lang="en-US" altLang="zh-TW" sz="2400" b="0" dirty="0" smtClean="0">
              <a:solidFill>
                <a:srgbClr val="00B050"/>
              </a:solidFill>
              <a:latin typeface="Times New Roman" pitchFamily="18" charset="0"/>
              <a:ea typeface="標楷體" pitchFamily="65" charset="-120"/>
            </a:endParaRPr>
          </a:p>
        </p:txBody>
      </p:sp>
      <p:sp>
        <p:nvSpPr>
          <p:cNvPr id="4" name="標題 3"/>
          <p:cNvSpPr>
            <a:spLocks noGrp="1"/>
          </p:cNvSpPr>
          <p:nvPr>
            <p:ph type="title"/>
          </p:nvPr>
        </p:nvSpPr>
        <p:spPr/>
        <p:txBody>
          <a:bodyPr/>
          <a:lstStyle/>
          <a:p>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26" y="2217785"/>
            <a:ext cx="7200000" cy="345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004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dirty="0"/>
              <a:t>正確的狀況有兩個</a:t>
            </a:r>
            <a:r>
              <a:rPr lang="zh-TW" altLang="en-US" dirty="0" smtClean="0"/>
              <a:t>：</a:t>
            </a:r>
            <a:endParaRPr lang="en-US" altLang="zh-TW" dirty="0" smtClean="0"/>
          </a:p>
          <a:p>
            <a:pPr lvl="1">
              <a:buSzPct val="100000"/>
            </a:pPr>
            <a:r>
              <a:rPr lang="en-US" altLang="zh-TW" sz="2400" dirty="0" smtClean="0">
                <a:latin typeface="Times New Roman" pitchFamily="18" charset="0"/>
                <a:cs typeface="Times New Roman" pitchFamily="18" charset="0"/>
              </a:rPr>
              <a:t>True Positive (TP)</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也稱作真陽性</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buSzPct val="100000"/>
            </a:pPr>
            <a:r>
              <a:rPr lang="en-US" altLang="zh-TW" sz="2400" dirty="0" smtClean="0">
                <a:latin typeface="Times New Roman" pitchFamily="18" charset="0"/>
                <a:cs typeface="Times New Roman" pitchFamily="18" charset="0"/>
              </a:rPr>
              <a:t>True Negative (TN)</a:t>
            </a:r>
            <a:r>
              <a:rPr lang="zh-TW" altLang="en-US" sz="2400" dirty="0" smtClean="0">
                <a:latin typeface="Times New Roman" pitchFamily="18" charset="0"/>
                <a:cs typeface="Times New Roman" pitchFamily="18" charset="0"/>
              </a:rPr>
              <a:t>，</a:t>
            </a:r>
            <a:r>
              <a:rPr lang="zh-TW" altLang="en-US" sz="2400" dirty="0">
                <a:latin typeface="Times New Roman" pitchFamily="18" charset="0"/>
                <a:cs typeface="Times New Roman" pitchFamily="18" charset="0"/>
              </a:rPr>
              <a:t>也稱作真陰性。</a:t>
            </a:r>
            <a:endParaRPr lang="en-US" altLang="zh-TW" sz="2400" dirty="0">
              <a:latin typeface="Times New Roman" pitchFamily="18" charset="0"/>
              <a:cs typeface="Times New Roman" pitchFamily="18" charset="0"/>
            </a:endParaRPr>
          </a:p>
          <a:p>
            <a:pPr>
              <a:buSzPct val="80000"/>
              <a:buFont typeface="Wingdings" pitchFamily="2" charset="2"/>
              <a:buChar char="l"/>
            </a:pPr>
            <a:r>
              <a:rPr lang="zh-TW" altLang="en-US" dirty="0" smtClean="0"/>
              <a:t>預測失真：</a:t>
            </a:r>
            <a:endParaRPr lang="en-US" altLang="zh-TW" dirty="0" smtClean="0"/>
          </a:p>
          <a:p>
            <a:pPr lvl="1">
              <a:buSzPct val="100000"/>
            </a:pPr>
            <a:r>
              <a:rPr lang="en-US" altLang="zh-TW" sz="2400" dirty="0" smtClean="0">
                <a:latin typeface="Times New Roman" pitchFamily="18" charset="0"/>
                <a:cs typeface="Times New Roman" pitchFamily="18" charset="0"/>
              </a:rPr>
              <a:t>False Positive (FP) </a:t>
            </a:r>
            <a:r>
              <a:rPr lang="zh-TW" altLang="en-US" sz="2400" dirty="0" smtClean="0">
                <a:latin typeface="Times New Roman" pitchFamily="18" charset="0"/>
                <a:cs typeface="Times New Roman" pitchFamily="18" charset="0"/>
              </a:rPr>
              <a:t>偽</a:t>
            </a:r>
            <a:r>
              <a:rPr lang="zh-TW" altLang="en-US" sz="2400" dirty="0">
                <a:latin typeface="Times New Roman" pitchFamily="18" charset="0"/>
                <a:cs typeface="Times New Roman" pitchFamily="18" charset="0"/>
              </a:rPr>
              <a:t>陽性</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buSzPct val="100000"/>
            </a:pPr>
            <a:r>
              <a:rPr lang="en-US" altLang="zh-TW" sz="2400" dirty="0" smtClean="0">
                <a:latin typeface="Times New Roman" pitchFamily="18" charset="0"/>
                <a:cs typeface="Times New Roman" pitchFamily="18" charset="0"/>
              </a:rPr>
              <a:t>False Negative (FN) </a:t>
            </a:r>
            <a:r>
              <a:rPr lang="zh-TW" altLang="en-US" sz="2400" dirty="0" smtClean="0">
                <a:latin typeface="Times New Roman" pitchFamily="18" charset="0"/>
                <a:cs typeface="Times New Roman" pitchFamily="18" charset="0"/>
              </a:rPr>
              <a:t>偽</a:t>
            </a:r>
            <a:r>
              <a:rPr lang="zh-TW" altLang="en-US" sz="2400" dirty="0">
                <a:latin typeface="Times New Roman" pitchFamily="18" charset="0"/>
                <a:cs typeface="Times New Roman" pitchFamily="18" charset="0"/>
              </a:rPr>
              <a:t>陰性。</a:t>
            </a:r>
            <a:endParaRPr lang="en-US" altLang="zh-TW" sz="2400" dirty="0" smtClean="0">
              <a:latin typeface="Times New Roman" pitchFamily="18" charset="0"/>
              <a:cs typeface="Times New Roman" pitchFamily="18" charset="0"/>
            </a:endParaRPr>
          </a:p>
          <a:p>
            <a:pPr lvl="1">
              <a:buSzPct val="100000"/>
              <a:buBlip>
                <a:blip r:embed="rId2"/>
              </a:buBlip>
            </a:pPr>
            <a:endParaRPr lang="en-US" altLang="zh-TW" dirty="0">
              <a:latin typeface="Times New Roman" pitchFamily="18" charset="0"/>
              <a:cs typeface="Times New Roman" pitchFamily="18" charset="0"/>
            </a:endParaRPr>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a:p>
          <a:p>
            <a:pPr>
              <a:buSzPct val="80000"/>
              <a:buFont typeface="Wingdings" pitchFamily="2" charset="2"/>
              <a:buChar char="l"/>
            </a:pPr>
            <a:endParaRPr lang="en-US" altLang="zh-TW" dirty="0" smtClean="0"/>
          </a:p>
          <a:p>
            <a:pPr>
              <a:buSzPct val="80000"/>
              <a:buFont typeface="Wingdings" pitchFamily="2" charset="2"/>
              <a:buChar char="l"/>
            </a:pPr>
            <a:endParaRPr lang="en-US" altLang="zh-TW" dirty="0" smtClean="0"/>
          </a:p>
          <a:p>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1960490326"/>
      </p:ext>
    </p:extLst>
  </p:cSld>
  <p:clrMapOvr>
    <a:masterClrMapping/>
  </p:clrMapOvr>
  <p:transition advClick="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a:t>
            </a:r>
            <a:r>
              <a:rPr lang="zh-TW" altLang="en-US" dirty="0"/>
              <a:t>的衡量方法</a:t>
            </a:r>
          </a:p>
        </p:txBody>
      </p:sp>
      <p:sp>
        <p:nvSpPr>
          <p:cNvPr id="3" name="內容版面配置區 2"/>
          <p:cNvSpPr>
            <a:spLocks noGrp="1"/>
          </p:cNvSpPr>
          <p:nvPr>
            <p:ph idx="1"/>
          </p:nvPr>
        </p:nvSpPr>
        <p:spPr/>
        <p:txBody>
          <a:bodyPr/>
          <a:lstStyle/>
          <a:p>
            <a:pPr>
              <a:buSzPct val="80000"/>
              <a:buFont typeface="Wingdings" pitchFamily="2" charset="2"/>
              <a:buChar char="l"/>
            </a:pPr>
            <a:r>
              <a:rPr lang="zh-TW" altLang="en-US" dirty="0"/>
              <a:t>要衡量機器學習是否為好的預測模型，則用下面三個評估方式</a:t>
            </a:r>
            <a:r>
              <a:rPr lang="zh-TW" altLang="en-US" dirty="0" smtClean="0"/>
              <a:t>：</a:t>
            </a:r>
            <a:endParaRPr lang="en-US" altLang="zh-TW" dirty="0" smtClean="0"/>
          </a:p>
          <a:p>
            <a:pPr lvl="1">
              <a:buSzPct val="100000"/>
            </a:pPr>
            <a:r>
              <a:rPr lang="en-US" altLang="zh-TW" sz="2400" dirty="0" smtClean="0">
                <a:latin typeface="Times New Roman" pitchFamily="18" charset="0"/>
                <a:cs typeface="Times New Roman" pitchFamily="18" charset="0"/>
              </a:rPr>
              <a:t>Accuracy (</a:t>
            </a:r>
            <a:r>
              <a:rPr lang="zh-TW" altLang="en-US" sz="2400" dirty="0" smtClean="0">
                <a:latin typeface="Times New Roman" pitchFamily="18" charset="0"/>
                <a:cs typeface="Times New Roman" pitchFamily="18" charset="0"/>
              </a:rPr>
              <a:t>正確率</a:t>
            </a:r>
            <a:r>
              <a:rPr lang="en-US" altLang="zh-TW" sz="2400" dirty="0" smtClean="0">
                <a:latin typeface="Times New Roman" pitchFamily="18" charset="0"/>
                <a:cs typeface="Times New Roman" pitchFamily="18" charset="0"/>
              </a:rPr>
              <a:t>)</a:t>
            </a:r>
            <a:r>
              <a:rPr lang="zh-TW" altLang="en-US" sz="2400" dirty="0" smtClean="0">
                <a:latin typeface="Times New Roman" pitchFamily="18" charset="0"/>
                <a:cs typeface="Times New Roman" pitchFamily="18" charset="0"/>
              </a:rPr>
              <a:t>：</a:t>
            </a:r>
            <a:r>
              <a:rPr lang="en-US" altLang="zh-TW" sz="2400" dirty="0" smtClean="0">
                <a:latin typeface="Times New Roman" pitchFamily="18" charset="0"/>
                <a:cs typeface="Times New Roman" pitchFamily="18" charset="0"/>
              </a:rPr>
              <a:t>(TP + TN) </a:t>
            </a:r>
            <a:r>
              <a:rPr lang="zh-TW" altLang="en-US" sz="2400" dirty="0" smtClean="0">
                <a:latin typeface="Times New Roman" pitchFamily="18" charset="0"/>
                <a:cs typeface="Times New Roman" pitchFamily="18" charset="0"/>
              </a:rPr>
              <a:t>∕ </a:t>
            </a:r>
            <a:r>
              <a:rPr lang="en-US" altLang="zh-TW" sz="2400" dirty="0" smtClean="0">
                <a:latin typeface="Times New Roman" pitchFamily="18" charset="0"/>
                <a:cs typeface="Times New Roman" pitchFamily="18" charset="0"/>
              </a:rPr>
              <a:t>Total Samples</a:t>
            </a:r>
          </a:p>
          <a:p>
            <a:pPr lvl="1">
              <a:buSzPct val="100000"/>
            </a:pPr>
            <a:r>
              <a:rPr lang="en-US" altLang="zh-TW" sz="2400" dirty="0" smtClean="0">
                <a:latin typeface="Times New Roman" pitchFamily="18" charset="0"/>
                <a:cs typeface="Times New Roman" pitchFamily="18" charset="0"/>
              </a:rPr>
              <a:t>Recall (</a:t>
            </a:r>
            <a:r>
              <a:rPr lang="zh-TW" altLang="en-US" sz="2400" dirty="0" smtClean="0">
                <a:latin typeface="Times New Roman" pitchFamily="18" charset="0"/>
                <a:cs typeface="Times New Roman" pitchFamily="18" charset="0"/>
              </a:rPr>
              <a:t>召回率</a:t>
            </a:r>
            <a:r>
              <a:rPr lang="en-US" altLang="zh-TW" sz="2400" dirty="0" smtClean="0">
                <a:latin typeface="Times New Roman" pitchFamily="18" charset="0"/>
                <a:cs typeface="Times New Roman" pitchFamily="18" charset="0"/>
              </a:rPr>
              <a:t>)</a:t>
            </a:r>
            <a:r>
              <a:rPr lang="zh-TW" altLang="en-US" sz="2400" dirty="0" smtClean="0">
                <a:latin typeface="Times New Roman" pitchFamily="18" charset="0"/>
                <a:cs typeface="Times New Roman" pitchFamily="18" charset="0"/>
              </a:rPr>
              <a:t>：</a:t>
            </a:r>
            <a:r>
              <a:rPr lang="en-US" altLang="zh-TW" sz="2400" dirty="0" smtClean="0">
                <a:latin typeface="Times New Roman" pitchFamily="18" charset="0"/>
                <a:cs typeface="Times New Roman" pitchFamily="18" charset="0"/>
              </a:rPr>
              <a:t>TP ∕ (TP </a:t>
            </a:r>
            <a:r>
              <a:rPr lang="en-US" altLang="zh-TW" sz="2400" dirty="0">
                <a:latin typeface="Times New Roman" pitchFamily="18" charset="0"/>
                <a:cs typeface="Times New Roman" pitchFamily="18" charset="0"/>
              </a:rPr>
              <a:t>+ </a:t>
            </a:r>
            <a:r>
              <a:rPr lang="en-US" altLang="zh-TW" sz="2400" dirty="0" smtClean="0">
                <a:latin typeface="Times New Roman" pitchFamily="18" charset="0"/>
                <a:cs typeface="Times New Roman" pitchFamily="18" charset="0"/>
              </a:rPr>
              <a:t>FN)</a:t>
            </a:r>
          </a:p>
          <a:p>
            <a:pPr lvl="1">
              <a:buSzPct val="100000"/>
            </a:pPr>
            <a:r>
              <a:rPr lang="en-US" altLang="zh-TW" sz="2400" dirty="0" smtClean="0">
                <a:latin typeface="Times New Roman" pitchFamily="18" charset="0"/>
                <a:cs typeface="Times New Roman" pitchFamily="18" charset="0"/>
              </a:rPr>
              <a:t>Precision (</a:t>
            </a:r>
            <a:r>
              <a:rPr lang="zh-TW" altLang="en-US" sz="2400" dirty="0" smtClean="0">
                <a:latin typeface="Times New Roman" pitchFamily="18" charset="0"/>
                <a:cs typeface="Times New Roman" pitchFamily="18" charset="0"/>
              </a:rPr>
              <a:t>準確率</a:t>
            </a:r>
            <a:r>
              <a:rPr lang="en-US" altLang="zh-TW" sz="2400" dirty="0" smtClean="0">
                <a:latin typeface="Times New Roman" pitchFamily="18" charset="0"/>
                <a:cs typeface="Times New Roman" pitchFamily="18" charset="0"/>
              </a:rPr>
              <a:t>)</a:t>
            </a:r>
            <a:r>
              <a:rPr lang="zh-TW" altLang="en-US" sz="2400" dirty="0" smtClean="0">
                <a:latin typeface="Times New Roman" pitchFamily="18" charset="0"/>
                <a:cs typeface="Times New Roman" pitchFamily="18" charset="0"/>
              </a:rPr>
              <a:t>：</a:t>
            </a:r>
            <a:r>
              <a:rPr lang="en-US" altLang="zh-TW" sz="2400" dirty="0" smtClean="0">
                <a:latin typeface="Times New Roman" pitchFamily="18" charset="0"/>
                <a:cs typeface="Times New Roman" pitchFamily="18" charset="0"/>
              </a:rPr>
              <a:t>TP ∕ (TP + FP)</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66003558"/>
      </p:ext>
    </p:extLst>
  </p:cSld>
  <p:clrMapOvr>
    <a:masterClrMapping/>
  </p:clrMapOvr>
  <p:transition advClick="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機器學習的衡量方法</a:t>
            </a:r>
          </a:p>
        </p:txBody>
      </p:sp>
      <p:sp>
        <p:nvSpPr>
          <p:cNvPr id="3" name="內容版面配置區 2"/>
          <p:cNvSpPr>
            <a:spLocks noGrp="1"/>
          </p:cNvSpPr>
          <p:nvPr>
            <p:ph idx="1"/>
          </p:nvPr>
        </p:nvSpPr>
        <p:spPr/>
        <p:txBody>
          <a:bodyPr/>
          <a:lstStyle/>
          <a:p>
            <a:pPr marL="207900">
              <a:buSzPct val="100000"/>
              <a:buFont typeface="Wingdings" pitchFamily="2" charset="2"/>
              <a:buChar char="Ø"/>
            </a:pPr>
            <a:r>
              <a:rPr lang="zh-TW" altLang="en-US" sz="2400" dirty="0" smtClean="0"/>
              <a:t>多元分類問題</a:t>
            </a:r>
            <a:endParaRPr lang="en-US" altLang="zh-TW" sz="2400" dirty="0"/>
          </a:p>
          <a:p>
            <a:pPr lvl="1"/>
            <a:r>
              <a:rPr lang="zh-TW" altLang="en-US" sz="2400" dirty="0">
                <a:cs typeface="Times New Roman" pitchFamily="18" charset="0"/>
              </a:rPr>
              <a:t>分類正確率 </a:t>
            </a:r>
            <a:r>
              <a:rPr lang="en-US" altLang="zh-TW" sz="2400" dirty="0">
                <a:cs typeface="Times New Roman" pitchFamily="18" charset="0"/>
              </a:rPr>
              <a:t>(Classification Accuracy, CA)</a:t>
            </a:r>
            <a:r>
              <a:rPr lang="zh-TW" altLang="en-US" sz="2400" dirty="0">
                <a:cs typeface="Times New Roman" pitchFamily="18" charset="0"/>
              </a:rPr>
              <a:t>。</a:t>
            </a:r>
            <a:endParaRPr lang="zh-TW" altLang="en-US" sz="2400" b="1" dirty="0">
              <a:cs typeface="Times New Roman" pitchFamily="18" charset="0"/>
            </a:endParaRPr>
          </a:p>
          <a:p>
            <a:endParaRPr lang="zh-TW"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386" y="2231112"/>
            <a:ext cx="4752528" cy="77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2613425124"/>
              </p:ext>
            </p:extLst>
          </p:nvPr>
        </p:nvGraphicFramePr>
        <p:xfrm>
          <a:off x="559724" y="3270075"/>
          <a:ext cx="7694814" cy="2850804"/>
        </p:xfrm>
        <a:graphic>
          <a:graphicData uri="http://schemas.openxmlformats.org/drawingml/2006/table">
            <a:tbl>
              <a:tblPr firstRow="1" bandRow="1">
                <a:tableStyleId>{616DA210-FB5B-4158-B5E0-FEB733F419BA}</a:tableStyleId>
              </a:tblPr>
              <a:tblGrid>
                <a:gridCol w="1282469">
                  <a:extLst>
                    <a:ext uri="{9D8B030D-6E8A-4147-A177-3AD203B41FA5}">
                      <a16:colId xmlns:a16="http://schemas.microsoft.com/office/drawing/2014/main" val="1133274033"/>
                    </a:ext>
                  </a:extLst>
                </a:gridCol>
                <a:gridCol w="1282469">
                  <a:extLst>
                    <a:ext uri="{9D8B030D-6E8A-4147-A177-3AD203B41FA5}">
                      <a16:colId xmlns:a16="http://schemas.microsoft.com/office/drawing/2014/main" val="143253941"/>
                    </a:ext>
                  </a:extLst>
                </a:gridCol>
                <a:gridCol w="1282469">
                  <a:extLst>
                    <a:ext uri="{9D8B030D-6E8A-4147-A177-3AD203B41FA5}">
                      <a16:colId xmlns:a16="http://schemas.microsoft.com/office/drawing/2014/main" val="3168027223"/>
                    </a:ext>
                  </a:extLst>
                </a:gridCol>
                <a:gridCol w="1282469">
                  <a:extLst>
                    <a:ext uri="{9D8B030D-6E8A-4147-A177-3AD203B41FA5}">
                      <a16:colId xmlns:a16="http://schemas.microsoft.com/office/drawing/2014/main" val="1891761487"/>
                    </a:ext>
                  </a:extLst>
                </a:gridCol>
                <a:gridCol w="1282469">
                  <a:extLst>
                    <a:ext uri="{9D8B030D-6E8A-4147-A177-3AD203B41FA5}">
                      <a16:colId xmlns:a16="http://schemas.microsoft.com/office/drawing/2014/main" val="1365602604"/>
                    </a:ext>
                  </a:extLst>
                </a:gridCol>
                <a:gridCol w="1282469">
                  <a:extLst>
                    <a:ext uri="{9D8B030D-6E8A-4147-A177-3AD203B41FA5}">
                      <a16:colId xmlns:a16="http://schemas.microsoft.com/office/drawing/2014/main" val="1560524835"/>
                    </a:ext>
                  </a:extLst>
                </a:gridCol>
              </a:tblGrid>
              <a:tr h="475134">
                <a:tc rowSpan="2" gridSpan="2">
                  <a:txBody>
                    <a:bodyPr/>
                    <a:lstStyle/>
                    <a:p>
                      <a:r>
                        <a:rPr lang="zh-TW" altLang="en-US" dirty="0" smtClean="0"/>
                        <a:t>分類狀況</a:t>
                      </a:r>
                      <a:endParaRPr lang="zh-TW" altLang="en-US" dirty="0"/>
                    </a:p>
                  </a:txBody>
                  <a:tcPr/>
                </a:tc>
                <a:tc rowSpan="2" hMerge="1">
                  <a:txBody>
                    <a:bodyPr/>
                    <a:lstStyle/>
                    <a:p>
                      <a:endParaRPr lang="zh-TW" altLang="en-US"/>
                    </a:p>
                  </a:txBody>
                  <a:tcPr/>
                </a:tc>
                <a:tc gridSpan="4">
                  <a:txBody>
                    <a:bodyPr/>
                    <a:lstStyle/>
                    <a:p>
                      <a:pPr algn="ctr"/>
                      <a:r>
                        <a:rPr lang="zh-TW" altLang="en-US" dirty="0" smtClean="0"/>
                        <a:t>真實的類別</a:t>
                      </a:r>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2692644757"/>
                  </a:ext>
                </a:extLst>
              </a:tr>
              <a:tr h="475134">
                <a:tc gridSpan="2" vMerge="1">
                  <a:txBody>
                    <a:bodyPr/>
                    <a:lstStyle/>
                    <a:p>
                      <a:endParaRPr lang="zh-TW" altLang="en-US" dirty="0"/>
                    </a:p>
                  </a:txBody>
                  <a:tcPr/>
                </a:tc>
                <a:tc hMerge="1" vMerge="1">
                  <a:txBody>
                    <a:bodyPr/>
                    <a:lstStyle/>
                    <a:p>
                      <a:endParaRPr lang="zh-TW" altLang="en-US" dirty="0"/>
                    </a:p>
                  </a:txBody>
                  <a:tcPr/>
                </a:tc>
                <a:tc>
                  <a:txBody>
                    <a:bodyPr/>
                    <a:lstStyle/>
                    <a:p>
                      <a:r>
                        <a:rPr lang="zh-TW" altLang="en-US" dirty="0" smtClean="0"/>
                        <a:t>腳踏車</a:t>
                      </a:r>
                      <a:endParaRPr lang="zh-TW" altLang="en-US" dirty="0"/>
                    </a:p>
                  </a:txBody>
                  <a:tcPr/>
                </a:tc>
                <a:tc>
                  <a:txBody>
                    <a:bodyPr/>
                    <a:lstStyle/>
                    <a:p>
                      <a:r>
                        <a:rPr lang="zh-TW" altLang="en-US" dirty="0" smtClean="0"/>
                        <a:t>機車</a:t>
                      </a:r>
                      <a:endParaRPr lang="zh-TW" altLang="en-US" dirty="0"/>
                    </a:p>
                  </a:txBody>
                  <a:tcPr/>
                </a:tc>
                <a:tc>
                  <a:txBody>
                    <a:bodyPr/>
                    <a:lstStyle/>
                    <a:p>
                      <a:r>
                        <a:rPr lang="zh-TW" altLang="en-US" dirty="0" smtClean="0"/>
                        <a:t>汽車</a:t>
                      </a:r>
                      <a:endParaRPr lang="zh-TW" altLang="en-US" dirty="0"/>
                    </a:p>
                  </a:txBody>
                  <a:tcPr/>
                </a:tc>
                <a:tc>
                  <a:txBody>
                    <a:bodyPr/>
                    <a:lstStyle/>
                    <a:p>
                      <a:r>
                        <a:rPr lang="zh-TW" altLang="en-US" dirty="0" smtClean="0"/>
                        <a:t>卡車</a:t>
                      </a:r>
                      <a:endParaRPr lang="zh-TW" altLang="en-US" dirty="0"/>
                    </a:p>
                  </a:txBody>
                  <a:tcPr/>
                </a:tc>
                <a:extLst>
                  <a:ext uri="{0D108BD9-81ED-4DB2-BD59-A6C34878D82A}">
                    <a16:rowId xmlns:a16="http://schemas.microsoft.com/office/drawing/2014/main" val="472925344"/>
                  </a:ext>
                </a:extLst>
              </a:tr>
              <a:tr h="475134">
                <a:tc rowSpan="4">
                  <a:txBody>
                    <a:bodyPr/>
                    <a:lstStyle/>
                    <a:p>
                      <a:r>
                        <a:rPr lang="zh-TW" altLang="en-US" dirty="0" smtClean="0"/>
                        <a:t>模型分類的類別</a:t>
                      </a:r>
                      <a:endParaRPr lang="zh-TW" altLang="en-US" dirty="0"/>
                    </a:p>
                  </a:txBody>
                  <a:tcPr/>
                </a:tc>
                <a:tc>
                  <a:txBody>
                    <a:bodyPr/>
                    <a:lstStyle/>
                    <a:p>
                      <a:r>
                        <a:rPr lang="zh-TW" altLang="en-US" dirty="0" smtClean="0"/>
                        <a:t>腳踏車</a:t>
                      </a:r>
                      <a:endParaRPr lang="zh-TW" altLang="en-US" dirty="0"/>
                    </a:p>
                  </a:txBody>
                  <a:tcPr/>
                </a:tc>
                <a:tc>
                  <a:txBody>
                    <a:bodyPr/>
                    <a:lstStyle/>
                    <a:p>
                      <a:r>
                        <a:rPr lang="zh-TW" altLang="en-US" dirty="0" smtClean="0">
                          <a:solidFill>
                            <a:srgbClr val="C00000"/>
                          </a:solidFill>
                        </a:rPr>
                        <a:t>分類正確</a:t>
                      </a:r>
                      <a:endParaRPr lang="zh-TW" altLang="en-US" dirty="0">
                        <a:solidFill>
                          <a:srgbClr val="C00000"/>
                        </a:solidFill>
                      </a:endParaRPr>
                    </a:p>
                  </a:txBody>
                  <a:tcPr/>
                </a:tc>
                <a:tc>
                  <a:txBody>
                    <a:bodyPr/>
                    <a:lstStyle/>
                    <a:p>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extLst>
                  <a:ext uri="{0D108BD9-81ED-4DB2-BD59-A6C34878D82A}">
                    <a16:rowId xmlns:a16="http://schemas.microsoft.com/office/drawing/2014/main" val="1876282210"/>
                  </a:ext>
                </a:extLst>
              </a:tr>
              <a:tr h="475134">
                <a:tc vMerge="1">
                  <a:txBody>
                    <a:bodyPr/>
                    <a:lstStyle/>
                    <a:p>
                      <a:endParaRPr lang="zh-TW" altLang="en-US" dirty="0"/>
                    </a:p>
                  </a:txBody>
                  <a:tcPr/>
                </a:tc>
                <a:tc>
                  <a:txBody>
                    <a:bodyPr/>
                    <a:lstStyle/>
                    <a:p>
                      <a:r>
                        <a:rPr lang="zh-TW" altLang="en-US" dirty="0" smtClean="0"/>
                        <a:t>機車</a:t>
                      </a:r>
                      <a:endParaRPr lang="zh-TW" altLang="en-US" dirty="0"/>
                    </a:p>
                  </a:txBody>
                  <a:tcPr/>
                </a:tc>
                <a:tc>
                  <a:txBody>
                    <a:bodyPr/>
                    <a:lstStyle/>
                    <a:p>
                      <a:r>
                        <a:rPr lang="zh-TW" altLang="en-US" dirty="0" smtClean="0"/>
                        <a:t>分類錯誤</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rgbClr val="C00000"/>
                          </a:solidFill>
                        </a:rPr>
                        <a:t>分類正確</a:t>
                      </a:r>
                      <a:endParaRPr lang="zh-TW" altLang="en-US" dirty="0">
                        <a:solidFill>
                          <a:srgbClr val="C00000"/>
                        </a:solidFill>
                      </a:endParaRPr>
                    </a:p>
                  </a:txBody>
                  <a:tcPr/>
                </a:tc>
                <a:tc>
                  <a:txBody>
                    <a:bodyPr/>
                    <a:lstStyle/>
                    <a:p>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extLst>
                  <a:ext uri="{0D108BD9-81ED-4DB2-BD59-A6C34878D82A}">
                    <a16:rowId xmlns:a16="http://schemas.microsoft.com/office/drawing/2014/main" val="3115450435"/>
                  </a:ext>
                </a:extLst>
              </a:tr>
              <a:tr h="475134">
                <a:tc vMerge="1">
                  <a:txBody>
                    <a:bodyPr/>
                    <a:lstStyle/>
                    <a:p>
                      <a:endParaRPr lang="zh-TW" altLang="en-US" dirty="0"/>
                    </a:p>
                  </a:txBody>
                  <a:tcPr/>
                </a:tc>
                <a:tc>
                  <a:txBody>
                    <a:bodyPr/>
                    <a:lstStyle/>
                    <a:p>
                      <a:r>
                        <a:rPr lang="zh-TW" altLang="en-US" dirty="0" smtClean="0"/>
                        <a:t>汽車</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rgbClr val="C00000"/>
                          </a:solidFill>
                        </a:rPr>
                        <a:t>分類正確</a:t>
                      </a:r>
                      <a:endParaRPr lang="zh-TW" altLang="en-US" dirty="0">
                        <a:solidFill>
                          <a:srgbClr val="C00000"/>
                        </a:solidFill>
                      </a:endParaRPr>
                    </a:p>
                  </a:txBody>
                  <a:tcPr/>
                </a:tc>
                <a:tc>
                  <a:txBody>
                    <a:bodyPr/>
                    <a:lstStyle/>
                    <a:p>
                      <a:r>
                        <a:rPr lang="zh-TW" altLang="en-US" dirty="0" smtClean="0"/>
                        <a:t>分類錯誤</a:t>
                      </a:r>
                      <a:endParaRPr lang="zh-TW" altLang="en-US" dirty="0"/>
                    </a:p>
                  </a:txBody>
                  <a:tcPr/>
                </a:tc>
                <a:extLst>
                  <a:ext uri="{0D108BD9-81ED-4DB2-BD59-A6C34878D82A}">
                    <a16:rowId xmlns:a16="http://schemas.microsoft.com/office/drawing/2014/main" val="334938369"/>
                  </a:ext>
                </a:extLst>
              </a:tr>
              <a:tr h="475134">
                <a:tc vMerge="1">
                  <a:txBody>
                    <a:bodyPr/>
                    <a:lstStyle/>
                    <a:p>
                      <a:endParaRPr lang="zh-TW" altLang="en-US" dirty="0"/>
                    </a:p>
                  </a:txBody>
                  <a:tcPr/>
                </a:tc>
                <a:tc>
                  <a:txBody>
                    <a:bodyPr/>
                    <a:lstStyle/>
                    <a:p>
                      <a:r>
                        <a:rPr lang="zh-TW" altLang="en-US" dirty="0" smtClean="0"/>
                        <a:t>卡車</a:t>
                      </a:r>
                      <a:endParaRPr lang="zh-TW" altLang="en-US" dirty="0"/>
                    </a:p>
                  </a:txBody>
                  <a:tcPr/>
                </a:tc>
                <a:tc>
                  <a:txBody>
                    <a:bodyPr/>
                    <a:lstStyle/>
                    <a:p>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tc>
                  <a:txBody>
                    <a:bodyPr/>
                    <a:lstStyle/>
                    <a:p>
                      <a:r>
                        <a:rPr lang="zh-TW" altLang="en-US" dirty="0" smtClean="0"/>
                        <a:t>分類錯誤</a:t>
                      </a:r>
                      <a:endParaRPr lang="zh-TW" altLang="en-US" dirty="0"/>
                    </a:p>
                  </a:txBody>
                  <a:tcPr/>
                </a:tc>
                <a:tc>
                  <a:txBody>
                    <a:bodyPr/>
                    <a:lstStyle/>
                    <a:p>
                      <a:r>
                        <a:rPr lang="zh-TW" altLang="en-US" dirty="0" smtClean="0">
                          <a:solidFill>
                            <a:srgbClr val="C00000"/>
                          </a:solidFill>
                        </a:rPr>
                        <a:t>分類正確</a:t>
                      </a:r>
                      <a:endParaRPr lang="zh-TW" altLang="en-US" dirty="0">
                        <a:solidFill>
                          <a:srgbClr val="C00000"/>
                        </a:solidFill>
                      </a:endParaRPr>
                    </a:p>
                  </a:txBody>
                  <a:tcPr/>
                </a:tc>
                <a:extLst>
                  <a:ext uri="{0D108BD9-81ED-4DB2-BD59-A6C34878D82A}">
                    <a16:rowId xmlns:a16="http://schemas.microsoft.com/office/drawing/2014/main" val="1740031120"/>
                  </a:ext>
                </a:extLst>
              </a:tr>
            </a:tbl>
          </a:graphicData>
        </a:graphic>
      </p:graphicFrame>
    </p:spTree>
    <p:extLst>
      <p:ext uri="{BB962C8B-B14F-4D97-AF65-F5344CB8AC3E}">
        <p14:creationId xmlns:p14="http://schemas.microsoft.com/office/powerpoint/2010/main" val="752736081"/>
      </p:ext>
    </p:extLst>
  </p:cSld>
  <p:clrMapOvr>
    <a:masterClrMapping/>
  </p:clrMapOvr>
  <p:transition advClick="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機器學習的衡量方法</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sz="2400" b="1" dirty="0"/>
              <a:t>交叉</a:t>
            </a:r>
            <a:r>
              <a:rPr lang="zh-TW" altLang="en-US" sz="2400" b="1" dirty="0" smtClean="0"/>
              <a:t>驗證 </a:t>
            </a:r>
            <a:r>
              <a:rPr lang="en-US" altLang="zh-TW" sz="2400" b="1" dirty="0" smtClean="0"/>
              <a:t>(Cross-Validation</a:t>
            </a:r>
            <a:r>
              <a:rPr lang="en-US" altLang="zh-TW" sz="2400" b="1" dirty="0"/>
              <a:t>)</a:t>
            </a:r>
            <a:endParaRPr lang="en-US" altLang="zh-TW" sz="2400" b="1" dirty="0" smtClean="0"/>
          </a:p>
          <a:p>
            <a:pPr lvl="1"/>
            <a:r>
              <a:rPr lang="zh-TW" altLang="en-US" sz="2400" dirty="0" smtClean="0">
                <a:latin typeface="Times New Roman" pitchFamily="18" charset="0"/>
                <a:cs typeface="Times New Roman" pitchFamily="18" charset="0"/>
              </a:rPr>
              <a:t>當</a:t>
            </a:r>
            <a:r>
              <a:rPr lang="zh-TW" altLang="en-US" sz="2400" dirty="0">
                <a:latin typeface="Times New Roman" pitchFamily="18" charset="0"/>
                <a:cs typeface="Times New Roman" pitchFamily="18" charset="0"/>
              </a:rPr>
              <a:t>用一個分類器函數進行分類，就要測試</a:t>
            </a:r>
            <a:r>
              <a:rPr lang="zh-TW" altLang="en-US" sz="2400" dirty="0" smtClean="0">
                <a:latin typeface="Times New Roman" pitchFamily="18" charset="0"/>
                <a:cs typeface="Times New Roman" pitchFamily="18" charset="0"/>
              </a:rPr>
              <a:t>驗證分類</a:t>
            </a:r>
            <a:r>
              <a:rPr lang="zh-TW" altLang="en-US" sz="2400" dirty="0">
                <a:latin typeface="Times New Roman" pitchFamily="18" charset="0"/>
                <a:cs typeface="Times New Roman" pitchFamily="18" charset="0"/>
              </a:rPr>
              <a:t>器分類的精準</a:t>
            </a:r>
            <a:r>
              <a:rPr lang="zh-TW" altLang="en-US" sz="2400" dirty="0" smtClean="0">
                <a:latin typeface="Times New Roman" pitchFamily="18" charset="0"/>
                <a:cs typeface="Times New Roman" pitchFamily="18" charset="0"/>
              </a:rPr>
              <a:t>程度。這裡</a:t>
            </a:r>
            <a:r>
              <a:rPr lang="zh-TW" altLang="en-US" sz="2400" dirty="0">
                <a:latin typeface="Times New Roman" pitchFamily="18" charset="0"/>
                <a:cs typeface="Times New Roman" pitchFamily="18" charset="0"/>
              </a:rPr>
              <a:t>有兩個重要觀念</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marL="1008000" lvl="2" indent="-288000">
              <a:buSzPct val="80000"/>
              <a:buFont typeface="Wingdings" pitchFamily="2" charset="2"/>
              <a:buChar char="l"/>
            </a:pPr>
            <a:r>
              <a:rPr lang="zh-TW" altLang="en-US" sz="2400" dirty="0">
                <a:latin typeface="Times New Roman" pitchFamily="18" charset="0"/>
                <a:cs typeface="Times New Roman" pitchFamily="18" charset="0"/>
              </a:rPr>
              <a:t>分類器不一定需要把所有的特徵點完全分類</a:t>
            </a:r>
            <a:r>
              <a:rPr lang="zh-TW" altLang="en-US" sz="2400" dirty="0" smtClean="0">
                <a:latin typeface="Times New Roman" pitchFamily="18" charset="0"/>
                <a:cs typeface="Times New Roman" pitchFamily="18" charset="0"/>
              </a:rPr>
              <a:t>正確。</a:t>
            </a:r>
            <a:endParaRPr lang="en-US" altLang="zh-TW" sz="2400" dirty="0" smtClean="0">
              <a:latin typeface="Times New Roman" pitchFamily="18" charset="0"/>
              <a:cs typeface="Times New Roman" pitchFamily="18" charset="0"/>
            </a:endParaRPr>
          </a:p>
          <a:p>
            <a:pPr marL="1008000" lvl="2" indent="-288000">
              <a:buSzPct val="80000"/>
              <a:buFont typeface="Wingdings" pitchFamily="2" charset="2"/>
              <a:buChar char="l"/>
            </a:pPr>
            <a:r>
              <a:rPr lang="zh-TW" altLang="en-US" sz="2400" dirty="0">
                <a:latin typeface="Times New Roman" pitchFamily="18" charset="0"/>
                <a:cs typeface="Times New Roman" pitchFamily="18" charset="0"/>
              </a:rPr>
              <a:t>特徵點資料必須分成訓練</a:t>
            </a:r>
            <a:r>
              <a:rPr lang="zh-TW" altLang="en-US" sz="2400" dirty="0" smtClean="0">
                <a:latin typeface="Times New Roman" pitchFamily="18" charset="0"/>
                <a:cs typeface="Times New Roman" pitchFamily="18" charset="0"/>
              </a:rPr>
              <a:t>數據 </a:t>
            </a:r>
            <a:r>
              <a:rPr lang="en-US" altLang="zh-TW" sz="2400" dirty="0" smtClean="0">
                <a:latin typeface="Times New Roman" pitchFamily="18" charset="0"/>
                <a:cs typeface="Times New Roman" pitchFamily="18" charset="0"/>
              </a:rPr>
              <a:t>(Training Data) </a:t>
            </a:r>
            <a:r>
              <a:rPr lang="zh-TW" altLang="en-US" sz="2400" dirty="0" smtClean="0">
                <a:latin typeface="Times New Roman" pitchFamily="18" charset="0"/>
                <a:cs typeface="Times New Roman" pitchFamily="18" charset="0"/>
              </a:rPr>
              <a:t>和</a:t>
            </a:r>
            <a:r>
              <a:rPr lang="zh-TW" altLang="en-US" sz="2400" dirty="0">
                <a:latin typeface="Times New Roman" pitchFamily="18" charset="0"/>
                <a:cs typeface="Times New Roman" pitchFamily="18" charset="0"/>
              </a:rPr>
              <a:t>驗證</a:t>
            </a:r>
            <a:r>
              <a:rPr lang="zh-TW" altLang="en-US" sz="2400" dirty="0" smtClean="0">
                <a:latin typeface="Times New Roman" pitchFamily="18" charset="0"/>
                <a:cs typeface="Times New Roman" pitchFamily="18" charset="0"/>
              </a:rPr>
              <a:t>數據 </a:t>
            </a:r>
            <a:r>
              <a:rPr lang="en-US" altLang="zh-TW" sz="2400" dirty="0" smtClean="0">
                <a:latin typeface="Times New Roman" pitchFamily="18" charset="0"/>
                <a:cs typeface="Times New Roman" pitchFamily="18" charset="0"/>
              </a:rPr>
              <a:t>(Validation Data)</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322206111"/>
      </p:ext>
    </p:extLst>
  </p:cSld>
  <p:clrMapOvr>
    <a:masterClrMapping/>
  </p:clrMapOvr>
  <p:transition advClick="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機器學習的衡量方法</a:t>
            </a:r>
          </a:p>
        </p:txBody>
      </p:sp>
      <p:sp>
        <p:nvSpPr>
          <p:cNvPr id="3" name="內容版面配置區 2"/>
          <p:cNvSpPr>
            <a:spLocks noGrp="1"/>
          </p:cNvSpPr>
          <p:nvPr>
            <p:ph idx="1"/>
          </p:nvPr>
        </p:nvSpPr>
        <p:spPr/>
        <p:txBody>
          <a:bodyPr/>
          <a:lstStyle/>
          <a:p>
            <a:pPr marL="342900" indent="-342900">
              <a:buSzPct val="100000"/>
              <a:buFont typeface="Wingdings" pitchFamily="2" charset="2"/>
              <a:buChar char="Ø"/>
            </a:pPr>
            <a:r>
              <a:rPr lang="zh-TW" altLang="en-US" b="1" dirty="0"/>
              <a:t>驗證</a:t>
            </a:r>
            <a:r>
              <a:rPr lang="zh-TW" altLang="en-US" b="1" dirty="0" smtClean="0"/>
              <a:t>模式</a:t>
            </a:r>
            <a:endParaRPr lang="en-US" altLang="zh-TW" b="1" dirty="0" smtClean="0"/>
          </a:p>
          <a:p>
            <a:pPr lvl="1"/>
            <a:r>
              <a:rPr lang="zh-TW" altLang="en-US" sz="2400" dirty="0">
                <a:latin typeface="Times New Roman" pitchFamily="18" charset="0"/>
                <a:cs typeface="Times New Roman" pitchFamily="18" charset="0"/>
              </a:rPr>
              <a:t>最常見的分類器驗證模式是把訓練資料分成五等分子資料</a:t>
            </a:r>
            <a:r>
              <a:rPr lang="zh-TW" altLang="en-US" sz="2400" dirty="0" smtClean="0">
                <a:latin typeface="Times New Roman" pitchFamily="18" charset="0"/>
                <a:cs typeface="Times New Roman" pitchFamily="18" charset="0"/>
              </a:rPr>
              <a:t>集 </a:t>
            </a:r>
            <a:r>
              <a:rPr lang="en-US" altLang="zh-TW" sz="2400" dirty="0" smtClean="0">
                <a:latin typeface="Times New Roman" pitchFamily="18" charset="0"/>
                <a:cs typeface="Times New Roman" pitchFamily="18" charset="0"/>
              </a:rPr>
              <a:t>(Subset)</a:t>
            </a:r>
            <a:r>
              <a:rPr lang="zh-TW" altLang="en-US" sz="2400" dirty="0" smtClean="0">
                <a:latin typeface="Times New Roman" pitchFamily="18" charset="0"/>
                <a:cs typeface="Times New Roman" pitchFamily="18" charset="0"/>
              </a:rPr>
              <a:t>：</a:t>
            </a:r>
            <a:r>
              <a:rPr lang="en-US" altLang="zh-TW" sz="2400" dirty="0">
                <a:latin typeface="Times New Roman" pitchFamily="18" charset="0"/>
                <a:cs typeface="Times New Roman" pitchFamily="18" charset="0"/>
              </a:rPr>
              <a:t>k</a:t>
            </a:r>
            <a:r>
              <a:rPr lang="zh-TW" altLang="en-US" sz="2400" dirty="0">
                <a:latin typeface="Times New Roman" pitchFamily="18" charset="0"/>
                <a:cs typeface="Times New Roman" pitchFamily="18" charset="0"/>
              </a:rPr>
              <a:t>，稱做是</a:t>
            </a:r>
            <a:r>
              <a:rPr lang="en-US" altLang="zh-TW" sz="2400" dirty="0">
                <a:latin typeface="Times New Roman" pitchFamily="18" charset="0"/>
                <a:cs typeface="Times New Roman" pitchFamily="18" charset="0"/>
              </a:rPr>
              <a:t>5-fold</a:t>
            </a:r>
            <a:r>
              <a:rPr lang="zh-TW" altLang="en-US" sz="2400" dirty="0" smtClean="0">
                <a:latin typeface="Times New Roman" pitchFamily="18" charset="0"/>
                <a:cs typeface="Times New Roman" pitchFamily="18" charset="0"/>
              </a:rPr>
              <a:t>。</a:t>
            </a:r>
            <a:endParaRPr lang="en-US" altLang="zh-TW" sz="2400" dirty="0" smtClean="0">
              <a:latin typeface="Times New Roman" pitchFamily="18" charset="0"/>
              <a:cs typeface="Times New Roman" pitchFamily="18" charset="0"/>
            </a:endParaRPr>
          </a:p>
          <a:p>
            <a:pPr lvl="1"/>
            <a:r>
              <a:rPr lang="zh-TW" altLang="en-US" sz="2400" dirty="0">
                <a:latin typeface="Times New Roman" pitchFamily="18" charset="0"/>
                <a:cs typeface="Times New Roman" pitchFamily="18" charset="0"/>
              </a:rPr>
              <a:t>為了能反映出分類器能有效分類所蒐集到的所有數據，所以必須輪流讓</a:t>
            </a:r>
            <a:r>
              <a:rPr lang="zh-TW" altLang="en-US" sz="2400" dirty="0" smtClean="0">
                <a:latin typeface="Times New Roman" pitchFamily="18" charset="0"/>
                <a:cs typeface="Times New Roman" pitchFamily="18" charset="0"/>
              </a:rPr>
              <a:t>所有</a:t>
            </a:r>
            <a:r>
              <a:rPr lang="zh-TW" altLang="en-US" sz="2400" dirty="0">
                <a:latin typeface="Times New Roman" pitchFamily="18" charset="0"/>
                <a:cs typeface="Times New Roman" pitchFamily="18" charset="0"/>
              </a:rPr>
              <a:t>的子集合擔任測試資料集。也稱之為交叉</a:t>
            </a:r>
            <a:r>
              <a:rPr lang="zh-TW" altLang="en-US" sz="2400" dirty="0" smtClean="0">
                <a:latin typeface="Times New Roman" pitchFamily="18" charset="0"/>
                <a:cs typeface="Times New Roman" pitchFamily="18" charset="0"/>
              </a:rPr>
              <a:t>驗證 </a:t>
            </a:r>
            <a:r>
              <a:rPr lang="en-US" altLang="zh-TW" sz="2400" dirty="0" smtClean="0">
                <a:latin typeface="Times New Roman" pitchFamily="18" charset="0"/>
                <a:cs typeface="Times New Roman" pitchFamily="18" charset="0"/>
              </a:rPr>
              <a:t>(Cross-Validation)</a:t>
            </a:r>
            <a:r>
              <a:rPr lang="zh-TW" altLang="en-US"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38387861"/>
      </p:ext>
    </p:extLst>
  </p:cSld>
  <p:clrMapOvr>
    <a:masterClrMapping/>
  </p:clrMapOvr>
  <p:transition advClick="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機器學習的衡量方法</a:t>
            </a:r>
          </a:p>
        </p:txBody>
      </p:sp>
      <p:sp>
        <p:nvSpPr>
          <p:cNvPr id="3" name="內容版面配置區 2"/>
          <p:cNvSpPr>
            <a:spLocks noGrp="1"/>
          </p:cNvSpPr>
          <p:nvPr>
            <p:ph idx="1"/>
          </p:nvPr>
        </p:nvSpPr>
        <p:spPr/>
        <p:txBody>
          <a:bodyPr/>
          <a:lstStyle/>
          <a:p>
            <a:pPr lvl="1"/>
            <a:r>
              <a:rPr lang="zh-TW" altLang="en-US" sz="2400" dirty="0">
                <a:latin typeface="Times New Roman" pitchFamily="18" charset="0"/>
                <a:cs typeface="Times New Roman" pitchFamily="18" charset="0"/>
              </a:rPr>
              <a:t>視情況需求分成</a:t>
            </a:r>
            <a:r>
              <a:rPr lang="en-US" altLang="zh-TW" sz="2400" dirty="0">
                <a:latin typeface="Times New Roman" pitchFamily="18" charset="0"/>
                <a:cs typeface="Times New Roman" pitchFamily="18" charset="0"/>
              </a:rPr>
              <a:t>k </a:t>
            </a:r>
            <a:r>
              <a:rPr lang="zh-TW" altLang="en-US" sz="2400" dirty="0">
                <a:latin typeface="Times New Roman" pitchFamily="18" charset="0"/>
                <a:cs typeface="Times New Roman" pitchFamily="18" charset="0"/>
              </a:rPr>
              <a:t>等分，</a:t>
            </a:r>
            <a:r>
              <a:rPr lang="zh-TW" altLang="en-US" sz="2400" dirty="0" smtClean="0">
                <a:latin typeface="Times New Roman" pitchFamily="18" charset="0"/>
                <a:cs typeface="Times New Roman" pitchFamily="18" charset="0"/>
              </a:rPr>
              <a:t>這個驗證</a:t>
            </a:r>
            <a:r>
              <a:rPr lang="zh-TW" altLang="en-US" sz="2400" dirty="0">
                <a:latin typeface="Times New Roman" pitchFamily="18" charset="0"/>
                <a:cs typeface="Times New Roman" pitchFamily="18" charset="0"/>
              </a:rPr>
              <a:t>模式稱做</a:t>
            </a:r>
            <a:r>
              <a:rPr lang="en-US" altLang="zh-TW" sz="2400" dirty="0">
                <a:latin typeface="Times New Roman" pitchFamily="18" charset="0"/>
                <a:cs typeface="Times New Roman" pitchFamily="18" charset="0"/>
              </a:rPr>
              <a:t>k </a:t>
            </a:r>
            <a:r>
              <a:rPr lang="zh-TW" altLang="en-US" sz="2400" dirty="0">
                <a:latin typeface="Times New Roman" pitchFamily="18" charset="0"/>
                <a:cs typeface="Times New Roman" pitchFamily="18" charset="0"/>
              </a:rPr>
              <a:t>等分交叉</a:t>
            </a:r>
            <a:r>
              <a:rPr lang="zh-TW" altLang="en-US" sz="2400" dirty="0" smtClean="0">
                <a:latin typeface="Times New Roman" pitchFamily="18" charset="0"/>
                <a:cs typeface="Times New Roman" pitchFamily="18" charset="0"/>
              </a:rPr>
              <a:t>驗證</a:t>
            </a:r>
            <a:r>
              <a:rPr lang="en-US" altLang="zh-TW" sz="2400" dirty="0" smtClean="0">
                <a:latin typeface="Times New Roman" pitchFamily="18" charset="0"/>
                <a:cs typeface="Times New Roman" pitchFamily="18" charset="0"/>
              </a:rPr>
              <a:t>(k-fold Cross-Validation)</a:t>
            </a:r>
            <a:r>
              <a:rPr lang="zh-TW" altLang="en-US"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p:txBody>
      </p:sp>
      <p:sp>
        <p:nvSpPr>
          <p:cNvPr id="4" name="文字方塊 3"/>
          <p:cNvSpPr txBox="1"/>
          <p:nvPr/>
        </p:nvSpPr>
        <p:spPr>
          <a:xfrm>
            <a:off x="3299552" y="6197084"/>
            <a:ext cx="2492990" cy="369332"/>
          </a:xfrm>
          <a:prstGeom prst="rect">
            <a:avLst/>
          </a:prstGeom>
          <a:noFill/>
        </p:spPr>
        <p:txBody>
          <a:bodyPr wrap="none" rtlCol="0">
            <a:spAutoFit/>
          </a:bodyPr>
          <a:lstStyle/>
          <a:p>
            <a:r>
              <a:rPr lang="zh-TW" altLang="en-US" dirty="0" smtClean="0">
                <a:latin typeface="Times New Roman" pitchFamily="18" charset="0"/>
                <a:ea typeface="標楷體" pitchFamily="65" charset="-120"/>
                <a:cs typeface="Times New Roman" pitchFamily="18" charset="0"/>
              </a:rPr>
              <a:t>分類</a:t>
            </a:r>
            <a:r>
              <a:rPr lang="zh-TW" altLang="en-US" dirty="0">
                <a:latin typeface="Times New Roman" pitchFamily="18" charset="0"/>
                <a:ea typeface="標楷體" pitchFamily="65" charset="-120"/>
                <a:cs typeface="Times New Roman" pitchFamily="18" charset="0"/>
              </a:rPr>
              <a:t>器交叉驗證模式。</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939" y="2148736"/>
            <a:ext cx="6516216" cy="4058025"/>
          </a:xfrm>
          <a:prstGeom prst="rect">
            <a:avLst/>
          </a:prstGeom>
        </p:spPr>
      </p:pic>
    </p:spTree>
    <p:extLst>
      <p:ext uri="{BB962C8B-B14F-4D97-AF65-F5344CB8AC3E}">
        <p14:creationId xmlns:p14="http://schemas.microsoft.com/office/powerpoint/2010/main" val="739139746"/>
      </p:ext>
    </p:extLst>
  </p:cSld>
  <p:clrMapOvr>
    <a:masterClrMapping/>
  </p:clrMapOvr>
  <p:transition advClick="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p:txBody>
          <a:bodyPr/>
          <a:lstStyle/>
          <a:p>
            <a:pPr marL="0" indent="0">
              <a:buNone/>
            </a:pPr>
            <a:r>
              <a:rPr lang="zh-TW" altLang="zh-TW" sz="2400" dirty="0">
                <a:solidFill>
                  <a:srgbClr val="00B050"/>
                </a:solidFill>
              </a:rPr>
              <a:t>使用廣告預算來預估汽車的銷售量</a:t>
            </a:r>
            <a:endParaRPr lang="zh-TW" altLang="en-US" sz="2400" dirty="0">
              <a:solidFill>
                <a:srgbClr val="00B050"/>
              </a:solidFill>
            </a:endParaRPr>
          </a:p>
        </p:txBody>
      </p:sp>
      <p:sp>
        <p:nvSpPr>
          <p:cNvPr id="7" name="標題 6"/>
          <p:cNvSpPr>
            <a:spLocks noGrp="1"/>
          </p:cNvSpPr>
          <p:nvPr>
            <p:ph type="title"/>
          </p:nvPr>
        </p:nvSpPr>
        <p:spPr/>
        <p:txBody>
          <a:bodyPr/>
          <a:lstStyle/>
          <a:p>
            <a:r>
              <a:rPr lang="en-US" altLang="zh-TW" dirty="0"/>
              <a:t>3-2-1</a:t>
            </a:r>
            <a:r>
              <a:rPr lang="zh-TW" altLang="en-US" dirty="0"/>
              <a:t>　監督式</a:t>
            </a:r>
            <a:r>
              <a:rPr lang="zh-TW" altLang="en-US" dirty="0" smtClean="0"/>
              <a:t>學習 </a:t>
            </a:r>
            <a:r>
              <a:rPr lang="en-US" altLang="zh-TW" dirty="0" smtClean="0"/>
              <a:t>- </a:t>
            </a:r>
            <a:r>
              <a:rPr lang="zh-TW" altLang="en-US" dirty="0" smtClean="0"/>
              <a:t>迴歸</a:t>
            </a:r>
            <a:endParaRPr lang="zh-TW" altLang="en-US" dirty="0"/>
          </a:p>
        </p:txBody>
      </p:sp>
      <p:grpSp>
        <p:nvGrpSpPr>
          <p:cNvPr id="5" name="群組 4"/>
          <p:cNvGrpSpPr/>
          <p:nvPr/>
        </p:nvGrpSpPr>
        <p:grpSpPr>
          <a:xfrm>
            <a:off x="2197538" y="1717895"/>
            <a:ext cx="4507684" cy="4160083"/>
            <a:chOff x="2146613" y="2109457"/>
            <a:chExt cx="4507684" cy="4160083"/>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13" y="2392425"/>
              <a:ext cx="4444309" cy="387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5567881" y="2109457"/>
              <a:ext cx="1086416" cy="688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824808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3-2-2</a:t>
            </a:r>
            <a:r>
              <a:rPr lang="zh-TW" altLang="en-US" dirty="0"/>
              <a:t>　非監督式學習</a:t>
            </a:r>
          </a:p>
        </p:txBody>
      </p:sp>
      <p:sp>
        <p:nvSpPr>
          <p:cNvPr id="2" name="內容版面配置區 1">
            <a:extLst>
              <a:ext uri="{FF2B5EF4-FFF2-40B4-BE49-F238E27FC236}">
                <a16:creationId xmlns:a16="http://schemas.microsoft.com/office/drawing/2014/main" id="{3D23C9A2-9355-4F73-BDFA-F3D9E9647EBA}"/>
              </a:ext>
            </a:extLst>
          </p:cNvPr>
          <p:cNvSpPr>
            <a:spLocks noGrp="1"/>
          </p:cNvSpPr>
          <p:nvPr>
            <p:ph idx="1"/>
          </p:nvPr>
        </p:nvSpPr>
        <p:spPr/>
        <p:txBody>
          <a:bodyPr/>
          <a:lstStyle/>
          <a:p>
            <a:pPr>
              <a:lnSpc>
                <a:spcPct val="150000"/>
              </a:lnSpc>
            </a:pPr>
            <a:r>
              <a:rPr kumimoji="1" lang="zh-TW" altLang="zh-TW" sz="2400" b="0" dirty="0">
                <a:solidFill>
                  <a:schemeClr val="tx1"/>
                </a:solidFill>
                <a:latin typeface="Times New Roman" pitchFamily="18" charset="0"/>
                <a:ea typeface="標楷體" pitchFamily="65" charset="-120"/>
              </a:rPr>
              <a:t>非監督式學習的訓練資料不需要事先以人力處理</a:t>
            </a:r>
            <a:r>
              <a:rPr kumimoji="1" lang="zh-TW" altLang="zh-TW" sz="2400" b="0" dirty="0" smtClean="0">
                <a:solidFill>
                  <a:schemeClr val="tx1"/>
                </a:solidFill>
                <a:latin typeface="Times New Roman" pitchFamily="18" charset="0"/>
                <a:ea typeface="標楷體" pitchFamily="65" charset="-120"/>
              </a:rPr>
              <a:t>標籤</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zh-TW" sz="2400" b="0" dirty="0">
                <a:solidFill>
                  <a:schemeClr val="tx1"/>
                </a:solidFill>
                <a:latin typeface="Times New Roman" pitchFamily="18" charset="0"/>
                <a:ea typeface="標楷體" pitchFamily="65" charset="-120"/>
              </a:rPr>
              <a:t>機器面對資料時，模型自行試圖從數據中提取</a:t>
            </a:r>
            <a:r>
              <a:rPr kumimoji="1" lang="zh-TW" altLang="zh-TW" sz="2400" b="0" dirty="0" smtClean="0">
                <a:solidFill>
                  <a:schemeClr val="tx1"/>
                </a:solidFill>
                <a:latin typeface="Times New Roman" pitchFamily="18" charset="0"/>
                <a:ea typeface="標楷體" pitchFamily="65" charset="-120"/>
              </a:rPr>
              <a:t>關係</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51657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無監督學習的分群</a:t>
            </a:r>
            <a:endParaRPr lang="zh-TW" altLang="en-US" sz="2400" dirty="0">
              <a:solidFill>
                <a:srgbClr val="00B050"/>
              </a:solidFill>
            </a:endParaRPr>
          </a:p>
        </p:txBody>
      </p:sp>
      <p:grpSp>
        <p:nvGrpSpPr>
          <p:cNvPr id="5" name="群組 4"/>
          <p:cNvGrpSpPr/>
          <p:nvPr/>
        </p:nvGrpSpPr>
        <p:grpSpPr>
          <a:xfrm>
            <a:off x="794488" y="2365815"/>
            <a:ext cx="7555023" cy="3059591"/>
            <a:chOff x="611203" y="3194490"/>
            <a:chExt cx="7555023" cy="3059591"/>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3" y="3194490"/>
              <a:ext cx="7473542" cy="305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51414" y="5459240"/>
              <a:ext cx="814812" cy="794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3211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1" name="內容版面配置區 10"/>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-1</a:t>
            </a:r>
            <a:endParaRPr lang="zh-TW" altLang="en-US" sz="2400" dirty="0">
              <a:solidFill>
                <a:srgbClr val="00B050"/>
              </a:solidFill>
            </a:endParaRPr>
          </a:p>
        </p:txBody>
      </p:sp>
      <p:grpSp>
        <p:nvGrpSpPr>
          <p:cNvPr id="7" name="群組 6"/>
          <p:cNvGrpSpPr/>
          <p:nvPr/>
        </p:nvGrpSpPr>
        <p:grpSpPr>
          <a:xfrm>
            <a:off x="489406" y="2245260"/>
            <a:ext cx="7303172" cy="3095820"/>
            <a:chOff x="878186" y="2426328"/>
            <a:chExt cx="6619982" cy="271557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449371" y="4866109"/>
              <a:ext cx="2073244" cy="275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008"/>
            <a:stretch/>
          </p:blipFill>
          <p:spPr bwMode="auto">
            <a:xfrm>
              <a:off x="1018168" y="2426328"/>
              <a:ext cx="6480000" cy="235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78186" y="4286221"/>
              <a:ext cx="796705" cy="70617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87958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533"/>
          <a:stretch/>
        </p:blipFill>
        <p:spPr bwMode="auto">
          <a:xfrm>
            <a:off x="895350" y="2286703"/>
            <a:ext cx="7200000" cy="315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-2</a:t>
            </a:r>
            <a:endParaRPr kumimoji="1" lang="en-US" altLang="zh-TW" sz="2400" b="0" dirty="0" smtClean="0">
              <a:solidFill>
                <a:srgbClr val="00B050"/>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872104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2" name="內容版面配置區 11"/>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-2</a:t>
            </a:r>
            <a:endParaRPr lang="zh-TW" altLang="en-US" sz="2400" dirty="0">
              <a:solidFill>
                <a:srgbClr val="00B050"/>
              </a:solidFill>
            </a:endParaRPr>
          </a:p>
        </p:txBody>
      </p:sp>
      <p:grpSp>
        <p:nvGrpSpPr>
          <p:cNvPr id="7" name="群組 6"/>
          <p:cNvGrpSpPr/>
          <p:nvPr/>
        </p:nvGrpSpPr>
        <p:grpSpPr>
          <a:xfrm>
            <a:off x="669957" y="1999042"/>
            <a:ext cx="7054547" cy="3151433"/>
            <a:chOff x="1000060" y="2300332"/>
            <a:chExt cx="6480000" cy="2870024"/>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738" b="36286"/>
            <a:stretch/>
          </p:blipFill>
          <p:spPr bwMode="auto">
            <a:xfrm>
              <a:off x="1000060" y="2300332"/>
              <a:ext cx="6480000" cy="259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558011" y="4892153"/>
              <a:ext cx="2091352" cy="27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35958" y="4899985"/>
              <a:ext cx="425832" cy="26627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1176196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-3</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14"/>
          <a:stretch/>
        </p:blipFill>
        <p:spPr bwMode="auto">
          <a:xfrm>
            <a:off x="1090596" y="2227152"/>
            <a:ext cx="6480000" cy="285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55544" y="4784846"/>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2588032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異常檢測</a:t>
            </a:r>
            <a:endParaRPr lang="zh-TW" altLang="en-US" sz="2400" dirty="0">
              <a:solidFill>
                <a:srgbClr val="00B05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877" y="2177783"/>
            <a:ext cx="3045265" cy="314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30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3-2-3</a:t>
            </a:r>
            <a:r>
              <a:rPr lang="zh-TW" altLang="en-US" dirty="0"/>
              <a:t>　</a:t>
            </a:r>
            <a:r>
              <a:rPr lang="zh-TW" altLang="zh-TW" dirty="0"/>
              <a:t>半監督式學習</a:t>
            </a:r>
            <a:endParaRPr lang="zh-TW" altLang="en-US" dirty="0"/>
          </a:p>
        </p:txBody>
      </p:sp>
      <p:sp>
        <p:nvSpPr>
          <p:cNvPr id="2" name="內容版面配置區 1">
            <a:extLst>
              <a:ext uri="{FF2B5EF4-FFF2-40B4-BE49-F238E27FC236}">
                <a16:creationId xmlns:a16="http://schemas.microsoft.com/office/drawing/2014/main" id="{C4845980-036A-4577-B8BE-B5745BAD9041}"/>
              </a:ext>
            </a:extLst>
          </p:cNvPr>
          <p:cNvSpPr>
            <a:spLocks noGrp="1"/>
          </p:cNvSpPr>
          <p:nvPr>
            <p:ph idx="1"/>
          </p:nvPr>
        </p:nvSpPr>
        <p:spPr/>
        <p:txBody>
          <a:bodyPr/>
          <a:lstStyle/>
          <a:p>
            <a:pPr lvl="2">
              <a:lnSpc>
                <a:spcPct val="150000"/>
              </a:lnSpc>
            </a:pPr>
            <a:r>
              <a:rPr lang="zh-TW" altLang="zh-TW" sz="2400" dirty="0"/>
              <a:t>半監督式學習顧名思義就是結合監督式學習與非監督式學習的一種</a:t>
            </a:r>
            <a:r>
              <a:rPr lang="zh-TW" altLang="zh-TW" sz="2400" dirty="0" smtClean="0"/>
              <a:t>方法</a:t>
            </a:r>
            <a:r>
              <a:rPr lang="zh-TW" altLang="en-US" sz="2400" dirty="0" smtClean="0"/>
              <a:t>。</a:t>
            </a:r>
            <a:endParaRPr lang="en-US" altLang="zh-TW" sz="2400" dirty="0"/>
          </a:p>
          <a:p>
            <a:pPr lvl="2">
              <a:lnSpc>
                <a:spcPct val="150000"/>
              </a:lnSpc>
            </a:pPr>
            <a:r>
              <a:rPr lang="zh-TW" altLang="zh-TW" sz="2400" dirty="0"/>
              <a:t>在實際的應用中，有些領域人工標示的樣本成本很</a:t>
            </a:r>
            <a:r>
              <a:rPr lang="zh-TW" altLang="zh-TW" sz="2400" dirty="0" smtClean="0"/>
              <a:t>高</a:t>
            </a:r>
            <a:r>
              <a:rPr lang="zh-TW" altLang="en-US" sz="2400" dirty="0" smtClean="0"/>
              <a:t>。</a:t>
            </a:r>
            <a:endParaRPr lang="en-US" altLang="zh-TW" sz="2400" dirty="0"/>
          </a:p>
          <a:p>
            <a:pPr lvl="2">
              <a:lnSpc>
                <a:spcPct val="150000"/>
              </a:lnSpc>
            </a:pPr>
            <a:r>
              <a:rPr lang="zh-TW" altLang="zh-TW" sz="2400" dirty="0"/>
              <a:t>但是沒有標籤的樣本數量卻非常</a:t>
            </a:r>
            <a:r>
              <a:rPr lang="zh-TW" altLang="zh-TW" sz="2400" dirty="0" smtClean="0"/>
              <a:t>龐大</a:t>
            </a:r>
            <a:r>
              <a:rPr lang="zh-TW" altLang="en-US" sz="2400" dirty="0" smtClean="0"/>
              <a:t>。</a:t>
            </a:r>
            <a:endParaRPr lang="en-US" altLang="zh-TW" sz="2400" dirty="0"/>
          </a:p>
          <a:p>
            <a:pPr lvl="2">
              <a:lnSpc>
                <a:spcPct val="150000"/>
              </a:lnSpc>
            </a:pPr>
            <a:r>
              <a:rPr lang="zh-TW" altLang="zh-TW" sz="2400" dirty="0"/>
              <a:t>所以半監督式學習就是利用大量的無標籤樣本和少量的標籤樣本來解決標籤樣本不足的</a:t>
            </a:r>
            <a:r>
              <a:rPr lang="zh-TW" altLang="zh-TW" sz="2400" dirty="0" smtClean="0"/>
              <a:t>問題</a:t>
            </a:r>
            <a:r>
              <a:rPr lang="zh-TW" altLang="en-US" sz="2400" dirty="0" smtClean="0"/>
              <a:t>。</a:t>
            </a:r>
            <a:endParaRPr lang="zh-TW" altLang="en-US" sz="2400" dirty="0"/>
          </a:p>
        </p:txBody>
      </p:sp>
    </p:spTree>
    <p:extLst>
      <p:ext uri="{BB962C8B-B14F-4D97-AF65-F5344CB8AC3E}">
        <p14:creationId xmlns:p14="http://schemas.microsoft.com/office/powerpoint/2010/main" val="18767327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3-2-4 </a:t>
            </a:r>
            <a:r>
              <a:rPr lang="zh-TW" altLang="en-US" dirty="0"/>
              <a:t>　</a:t>
            </a:r>
            <a:r>
              <a:rPr lang="zh-TW" altLang="zh-TW" dirty="0"/>
              <a:t>強化學習</a:t>
            </a:r>
            <a:endParaRPr lang="zh-TW" altLang="en-US" dirty="0"/>
          </a:p>
        </p:txBody>
      </p:sp>
      <p:sp>
        <p:nvSpPr>
          <p:cNvPr id="2" name="內容版面配置區 1">
            <a:extLst>
              <a:ext uri="{FF2B5EF4-FFF2-40B4-BE49-F238E27FC236}">
                <a16:creationId xmlns:a16="http://schemas.microsoft.com/office/drawing/2014/main" id="{49F9EA9F-C98B-4281-8B89-8E5CB40E587A}"/>
              </a:ext>
            </a:extLst>
          </p:cNvPr>
          <p:cNvSpPr>
            <a:spLocks noGrp="1"/>
          </p:cNvSpPr>
          <p:nvPr>
            <p:ph idx="1"/>
          </p:nvPr>
        </p:nvSpPr>
        <p:spPr/>
        <p:txBody>
          <a:bodyPr/>
          <a:lstStyle/>
          <a:p>
            <a:pPr lvl="2">
              <a:lnSpc>
                <a:spcPct val="150000"/>
              </a:lnSpc>
            </a:pPr>
            <a:r>
              <a:rPr lang="zh-TW" altLang="zh-TW" sz="2400" dirty="0"/>
              <a:t>讓電腦從一開始什麼資訊都沒有的情況下，透過與</a:t>
            </a:r>
            <a:r>
              <a:rPr lang="zh-TW" altLang="zh-TW" sz="2400" dirty="0" smtClean="0"/>
              <a:t>環境互</a:t>
            </a:r>
            <a:r>
              <a:rPr lang="en-US" altLang="zh-TW" sz="2400" dirty="0" smtClean="0"/>
              <a:t/>
            </a:r>
            <a:br>
              <a:rPr lang="en-US" altLang="zh-TW" sz="2400" dirty="0" smtClean="0"/>
            </a:br>
            <a:r>
              <a:rPr lang="zh-TW" altLang="zh-TW" sz="2400" dirty="0" smtClean="0"/>
              <a:t>動</a:t>
            </a:r>
            <a:r>
              <a:rPr lang="zh-TW" altLang="zh-TW" sz="2400" dirty="0"/>
              <a:t>來不斷收集訊息採取</a:t>
            </a:r>
            <a:r>
              <a:rPr lang="zh-TW" altLang="zh-TW" sz="2400" dirty="0" smtClean="0"/>
              <a:t>行動</a:t>
            </a:r>
            <a:r>
              <a:rPr lang="zh-TW" altLang="en-US" sz="2400" dirty="0" smtClean="0"/>
              <a:t>。</a:t>
            </a:r>
            <a:endParaRPr lang="en-US" altLang="zh-TW" sz="2400" dirty="0"/>
          </a:p>
          <a:p>
            <a:pPr lvl="2">
              <a:lnSpc>
                <a:spcPct val="150000"/>
              </a:lnSpc>
            </a:pPr>
            <a:r>
              <a:rPr lang="zh-TW" altLang="zh-TW" sz="2400" dirty="0"/>
              <a:t>並從錯誤中學習，最後找到規律，學會了達到目的的</a:t>
            </a:r>
            <a:r>
              <a:rPr lang="zh-TW" altLang="zh-TW" sz="2400" dirty="0" smtClean="0"/>
              <a:t>方法</a:t>
            </a:r>
            <a:r>
              <a:rPr lang="zh-TW" altLang="en-US" sz="2400" dirty="0" smtClean="0"/>
              <a:t>。</a:t>
            </a:r>
            <a:endParaRPr lang="zh-TW" altLang="en-US" sz="2400" dirty="0"/>
          </a:p>
        </p:txBody>
      </p:sp>
    </p:spTree>
    <p:extLst>
      <p:ext uri="{BB962C8B-B14F-4D97-AF65-F5344CB8AC3E}">
        <p14:creationId xmlns:p14="http://schemas.microsoft.com/office/powerpoint/2010/main" val="3378924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強化學習架構</a:t>
            </a:r>
            <a:endParaRPr lang="zh-TW" altLang="en-US" sz="2400" dirty="0">
              <a:solidFill>
                <a:srgbClr val="00B050"/>
              </a:solidFill>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9963"/>
          <a:stretch/>
        </p:blipFill>
        <p:spPr bwMode="auto">
          <a:xfrm>
            <a:off x="2377667" y="1801638"/>
            <a:ext cx="4411349" cy="412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837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17" b="15859"/>
          <a:stretch/>
        </p:blipFill>
        <p:spPr bwMode="auto">
          <a:xfrm>
            <a:off x="2060321" y="1879739"/>
            <a:ext cx="4666403" cy="35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err="1">
                <a:solidFill>
                  <a:srgbClr val="00B050"/>
                </a:solidFill>
              </a:rPr>
              <a:t>AlphaGo</a:t>
            </a:r>
            <a:endParaRPr lang="zh-TW" altLang="en-US" sz="2400" dirty="0">
              <a:solidFill>
                <a:srgbClr val="00B050"/>
              </a:solidFill>
            </a:endParaRPr>
          </a:p>
        </p:txBody>
      </p:sp>
    </p:spTree>
    <p:extLst>
      <p:ext uri="{BB962C8B-B14F-4D97-AF65-F5344CB8AC3E}">
        <p14:creationId xmlns:p14="http://schemas.microsoft.com/office/powerpoint/2010/main" val="3079736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迷宮的地圖</a:t>
            </a:r>
            <a:endParaRPr lang="zh-TW" altLang="en-US" sz="2400" dirty="0">
              <a:solidFill>
                <a:srgbClr val="00B05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242" y="1774480"/>
            <a:ext cx="5124154" cy="4215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095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標上獎勵的圖</a:t>
            </a:r>
            <a:endParaRPr lang="zh-TW" altLang="en-US" sz="2400" dirty="0">
              <a:solidFill>
                <a:srgbClr val="00B05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356479"/>
            <a:ext cx="7200000" cy="330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357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D198A9E-61EA-4C40-A96C-27FAB89174E5}"/>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獎勵矩陣</a:t>
            </a:r>
            <a:r>
              <a:rPr lang="en-US" altLang="zh-TW" sz="2400" dirty="0">
                <a:solidFill>
                  <a:srgbClr val="00B050"/>
                </a:solidFill>
              </a:rPr>
              <a:t>R</a:t>
            </a:r>
            <a:endParaRPr lang="zh-TW" altLang="en-US" sz="2400" dirty="0">
              <a:solidFill>
                <a:srgbClr val="00B050"/>
              </a:solidFill>
            </a:endParaRPr>
          </a:p>
        </p:txBody>
      </p:sp>
      <p:pic>
        <p:nvPicPr>
          <p:cNvPr id="6" name="圖片 5">
            <a:extLst>
              <a:ext uri="{FF2B5EF4-FFF2-40B4-BE49-F238E27FC236}">
                <a16:creationId xmlns:a16="http://schemas.microsoft.com/office/drawing/2014/main" id="{CEFEF59E-4D6E-41D9-B96A-CFB035042F5D}"/>
              </a:ext>
            </a:extLst>
          </p:cNvPr>
          <p:cNvPicPr>
            <a:picLocks noChangeAspect="1"/>
          </p:cNvPicPr>
          <p:nvPr/>
        </p:nvPicPr>
        <p:blipFill rotWithShape="1">
          <a:blip r:embed="rId2"/>
          <a:srcRect l="26695" t="18873" r="26650"/>
          <a:stretch/>
        </p:blipFill>
        <p:spPr>
          <a:xfrm>
            <a:off x="2506843" y="2553078"/>
            <a:ext cx="4165871" cy="1905988"/>
          </a:xfrm>
          <a:prstGeom prst="rect">
            <a:avLst/>
          </a:prstGeom>
        </p:spPr>
      </p:pic>
    </p:spTree>
    <p:extLst>
      <p:ext uri="{BB962C8B-B14F-4D97-AF65-F5344CB8AC3E}">
        <p14:creationId xmlns:p14="http://schemas.microsoft.com/office/powerpoint/2010/main" val="3231500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a:t>
            </a:r>
            <a:r>
              <a:rPr lang="en-US" altLang="zh-TW" sz="2400" dirty="0">
                <a:solidFill>
                  <a:srgbClr val="00B050"/>
                </a:solidFill>
              </a:rPr>
              <a:t>3</a:t>
            </a:r>
            <a:endParaRPr kumimoji="1" lang="en-US" altLang="zh-TW" sz="2400" b="0" dirty="0" smtClean="0">
              <a:solidFill>
                <a:srgbClr val="00B050"/>
              </a:solidFill>
              <a:latin typeface="Times New Roman" pitchFamily="18" charset="0"/>
              <a:ea typeface="標楷體" pitchFamily="65" charset="-12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467" b="4460"/>
          <a:stretch/>
        </p:blipFill>
        <p:spPr bwMode="auto">
          <a:xfrm>
            <a:off x="946748" y="2251074"/>
            <a:ext cx="7200000" cy="3193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062818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24648BB-831D-4525-9719-B1B21C6CD7C0}"/>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的轉移規則的公式</a:t>
            </a:r>
            <a:endParaRPr lang="zh-TW" altLang="en-US" sz="2400" dirty="0">
              <a:solidFill>
                <a:srgbClr val="00B050"/>
              </a:solidFill>
            </a:endParaRPr>
          </a:p>
        </p:txBody>
      </p:sp>
      <p:pic>
        <p:nvPicPr>
          <p:cNvPr id="4" name="圖片 3">
            <a:extLst>
              <a:ext uri="{FF2B5EF4-FFF2-40B4-BE49-F238E27FC236}">
                <a16:creationId xmlns:a16="http://schemas.microsoft.com/office/drawing/2014/main" id="{0A7E8A2D-4C37-4F53-B2E1-8FA10687CED0}"/>
              </a:ext>
            </a:extLst>
          </p:cNvPr>
          <p:cNvPicPr>
            <a:picLocks noChangeAspect="1"/>
          </p:cNvPicPr>
          <p:nvPr/>
        </p:nvPicPr>
        <p:blipFill rotWithShape="1">
          <a:blip r:embed="rId2"/>
          <a:srcRect l="3755" r="6197"/>
          <a:stretch/>
        </p:blipFill>
        <p:spPr>
          <a:xfrm>
            <a:off x="148171" y="2278687"/>
            <a:ext cx="7841512" cy="598574"/>
          </a:xfrm>
          <a:prstGeom prst="rect">
            <a:avLst/>
          </a:prstGeom>
        </p:spPr>
      </p:pic>
    </p:spTree>
    <p:extLst>
      <p:ext uri="{BB962C8B-B14F-4D97-AF65-F5344CB8AC3E}">
        <p14:creationId xmlns:p14="http://schemas.microsoft.com/office/powerpoint/2010/main" val="1043202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09211EA-F5A4-419D-AFD8-9FA854C18D5A}"/>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初始的</a:t>
            </a:r>
            <a:r>
              <a:rPr lang="en-US" altLang="zh-TW" sz="2400" dirty="0">
                <a:solidFill>
                  <a:srgbClr val="00B050"/>
                </a:solidFill>
              </a:rPr>
              <a:t>Q</a:t>
            </a:r>
            <a:r>
              <a:rPr lang="zh-TW" altLang="zh-TW" sz="2400" dirty="0">
                <a:solidFill>
                  <a:srgbClr val="00B050"/>
                </a:solidFill>
              </a:rPr>
              <a:t>矩陣為</a:t>
            </a:r>
            <a:r>
              <a:rPr lang="en-US" altLang="zh-TW" sz="2400" dirty="0">
                <a:solidFill>
                  <a:srgbClr val="00B050"/>
                </a:solidFill>
              </a:rPr>
              <a:t>0</a:t>
            </a:r>
            <a:r>
              <a:rPr lang="zh-TW" altLang="zh-TW" sz="2400" dirty="0">
                <a:solidFill>
                  <a:srgbClr val="00B050"/>
                </a:solidFill>
              </a:rPr>
              <a:t>矩陣</a:t>
            </a:r>
            <a:endParaRPr lang="zh-TW" altLang="en-US" sz="2400" dirty="0">
              <a:solidFill>
                <a:srgbClr val="00B050"/>
              </a:solidFill>
            </a:endParaRPr>
          </a:p>
        </p:txBody>
      </p:sp>
      <p:pic>
        <p:nvPicPr>
          <p:cNvPr id="4" name="圖片 3">
            <a:extLst>
              <a:ext uri="{FF2B5EF4-FFF2-40B4-BE49-F238E27FC236}">
                <a16:creationId xmlns:a16="http://schemas.microsoft.com/office/drawing/2014/main" id="{25DF5D3E-2435-4BF4-AD3B-FDF2090EAD41}"/>
              </a:ext>
            </a:extLst>
          </p:cNvPr>
          <p:cNvPicPr>
            <a:picLocks noChangeAspect="1"/>
          </p:cNvPicPr>
          <p:nvPr/>
        </p:nvPicPr>
        <p:blipFill rotWithShape="1">
          <a:blip r:embed="rId2"/>
          <a:srcRect l="33204" t="19909" r="33139"/>
          <a:stretch/>
        </p:blipFill>
        <p:spPr>
          <a:xfrm>
            <a:off x="2924448" y="2770359"/>
            <a:ext cx="3123267" cy="1853321"/>
          </a:xfrm>
          <a:prstGeom prst="rect">
            <a:avLst/>
          </a:prstGeom>
        </p:spPr>
      </p:pic>
    </p:spTree>
    <p:extLst>
      <p:ext uri="{BB962C8B-B14F-4D97-AF65-F5344CB8AC3E}">
        <p14:creationId xmlns:p14="http://schemas.microsoft.com/office/powerpoint/2010/main" val="2730082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3B695B-3AEE-4451-823E-2FC7D866655D}"/>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5" name="圖片 4">
            <a:extLst>
              <a:ext uri="{FF2B5EF4-FFF2-40B4-BE49-F238E27FC236}">
                <a16:creationId xmlns:a16="http://schemas.microsoft.com/office/drawing/2014/main" id="{979F2410-9D24-4353-A10B-2763346AE49E}"/>
              </a:ext>
            </a:extLst>
          </p:cNvPr>
          <p:cNvPicPr>
            <a:picLocks noChangeAspect="1"/>
          </p:cNvPicPr>
          <p:nvPr/>
        </p:nvPicPr>
        <p:blipFill rotWithShape="1">
          <a:blip r:embed="rId2"/>
          <a:srcRect r="21537"/>
          <a:stretch/>
        </p:blipFill>
        <p:spPr>
          <a:xfrm>
            <a:off x="311418" y="1870245"/>
            <a:ext cx="7560000" cy="418005"/>
          </a:xfrm>
          <a:prstGeom prst="rect">
            <a:avLst/>
          </a:prstGeom>
        </p:spPr>
      </p:pic>
      <p:pic>
        <p:nvPicPr>
          <p:cNvPr id="6" name="圖片 5">
            <a:extLst>
              <a:ext uri="{FF2B5EF4-FFF2-40B4-BE49-F238E27FC236}">
                <a16:creationId xmlns:a16="http://schemas.microsoft.com/office/drawing/2014/main" id="{89D5DEB8-3010-4F5C-98E3-161991C42296}"/>
              </a:ext>
            </a:extLst>
          </p:cNvPr>
          <p:cNvPicPr>
            <a:picLocks noChangeAspect="1"/>
          </p:cNvPicPr>
          <p:nvPr/>
        </p:nvPicPr>
        <p:blipFill rotWithShape="1">
          <a:blip r:embed="rId3"/>
          <a:srcRect l="31433" r="32351"/>
          <a:stretch/>
        </p:blipFill>
        <p:spPr>
          <a:xfrm>
            <a:off x="2547213" y="3096285"/>
            <a:ext cx="3088410" cy="1697772"/>
          </a:xfrm>
          <a:prstGeom prst="rect">
            <a:avLst/>
          </a:prstGeom>
        </p:spPr>
      </p:pic>
    </p:spTree>
    <p:extLst>
      <p:ext uri="{BB962C8B-B14F-4D97-AF65-F5344CB8AC3E}">
        <p14:creationId xmlns:p14="http://schemas.microsoft.com/office/powerpoint/2010/main" val="39458264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Q(4, 2)</a:t>
            </a:r>
            <a:r>
              <a:rPr lang="zh-TW" altLang="zh-TW" sz="2400" dirty="0">
                <a:solidFill>
                  <a:srgbClr val="00B050"/>
                </a:solidFill>
              </a:rPr>
              <a:t>值的計算</a:t>
            </a:r>
            <a:endParaRPr lang="zh-TW" altLang="en-US" sz="2400" dirty="0">
              <a:solidFill>
                <a:srgbClr val="00B050"/>
              </a:solidFill>
            </a:endParaRPr>
          </a:p>
        </p:txBody>
      </p:sp>
      <p:pic>
        <p:nvPicPr>
          <p:cNvPr id="4" name="圖片 3">
            <a:extLst>
              <a:ext uri="{FF2B5EF4-FFF2-40B4-BE49-F238E27FC236}">
                <a16:creationId xmlns:a16="http://schemas.microsoft.com/office/drawing/2014/main" id="{1E0FD643-A958-4138-8FB1-D3F1841E1D41}"/>
              </a:ext>
            </a:extLst>
          </p:cNvPr>
          <p:cNvPicPr>
            <a:picLocks noChangeAspect="1"/>
          </p:cNvPicPr>
          <p:nvPr/>
        </p:nvPicPr>
        <p:blipFill rotWithShape="1">
          <a:blip r:embed="rId2"/>
          <a:srcRect l="9996" r="11228"/>
          <a:stretch/>
        </p:blipFill>
        <p:spPr>
          <a:xfrm>
            <a:off x="184085" y="1842412"/>
            <a:ext cx="7560000" cy="659662"/>
          </a:xfrm>
          <a:prstGeom prst="rect">
            <a:avLst/>
          </a:prstGeom>
        </p:spPr>
      </p:pic>
      <p:pic>
        <p:nvPicPr>
          <p:cNvPr id="5" name="圖片 4">
            <a:extLst>
              <a:ext uri="{FF2B5EF4-FFF2-40B4-BE49-F238E27FC236}">
                <a16:creationId xmlns:a16="http://schemas.microsoft.com/office/drawing/2014/main" id="{143ED40F-F522-4FAA-A3D0-A38894C7E6D5}"/>
              </a:ext>
            </a:extLst>
          </p:cNvPr>
          <p:cNvPicPr>
            <a:picLocks noChangeAspect="1"/>
          </p:cNvPicPr>
          <p:nvPr/>
        </p:nvPicPr>
        <p:blipFill rotWithShape="1">
          <a:blip r:embed="rId3"/>
          <a:srcRect l="30537" r="30664"/>
          <a:stretch/>
        </p:blipFill>
        <p:spPr>
          <a:xfrm>
            <a:off x="2518930" y="3025823"/>
            <a:ext cx="3510000" cy="1954739"/>
          </a:xfrm>
          <a:prstGeom prst="rect">
            <a:avLst/>
          </a:prstGeom>
        </p:spPr>
      </p:pic>
    </p:spTree>
    <p:extLst>
      <p:ext uri="{BB962C8B-B14F-4D97-AF65-F5344CB8AC3E}">
        <p14:creationId xmlns:p14="http://schemas.microsoft.com/office/powerpoint/2010/main" val="1564233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F23C8F7-0371-42AC-AF53-E44F4E79CD9A}"/>
              </a:ext>
            </a:extLst>
          </p:cNvPr>
          <p:cNvPicPr>
            <a:picLocks noChangeAspect="1"/>
          </p:cNvPicPr>
          <p:nvPr/>
        </p:nvPicPr>
        <p:blipFill rotWithShape="1">
          <a:blip r:embed="rId2"/>
          <a:srcRect l="10554" r="10663"/>
          <a:stretch/>
        </p:blipFill>
        <p:spPr>
          <a:xfrm>
            <a:off x="237960" y="1826198"/>
            <a:ext cx="7560000" cy="659610"/>
          </a:xfrm>
          <a:prstGeom prst="rect">
            <a:avLst/>
          </a:prstGeom>
        </p:spPr>
      </p:pic>
      <p:sp>
        <p:nvSpPr>
          <p:cNvPr id="3" name="標題 2">
            <a:extLst>
              <a:ext uri="{FF2B5EF4-FFF2-40B4-BE49-F238E27FC236}">
                <a16:creationId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6" name="圖片 5">
            <a:extLst>
              <a:ext uri="{FF2B5EF4-FFF2-40B4-BE49-F238E27FC236}">
                <a16:creationId xmlns:a16="http://schemas.microsoft.com/office/drawing/2014/main" id="{001FC703-FEA1-4C2E-8EF5-E1754D6803DD}"/>
              </a:ext>
            </a:extLst>
          </p:cNvPr>
          <p:cNvPicPr>
            <a:picLocks noChangeAspect="1"/>
          </p:cNvPicPr>
          <p:nvPr/>
        </p:nvPicPr>
        <p:blipFill rotWithShape="1">
          <a:blip r:embed="rId3"/>
          <a:srcRect l="23500" r="24578"/>
          <a:stretch/>
        </p:blipFill>
        <p:spPr>
          <a:xfrm>
            <a:off x="2016713" y="3422210"/>
            <a:ext cx="4590000" cy="1766482"/>
          </a:xfrm>
          <a:prstGeom prst="rect">
            <a:avLst/>
          </a:prstGeom>
        </p:spPr>
      </p:pic>
    </p:spTree>
    <p:extLst>
      <p:ext uri="{BB962C8B-B14F-4D97-AF65-F5344CB8AC3E}">
        <p14:creationId xmlns:p14="http://schemas.microsoft.com/office/powerpoint/2010/main" val="2250141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後的狀態行動獎勵圖</a:t>
            </a:r>
            <a:endParaRPr lang="zh-TW" altLang="en-US" sz="2400" dirty="0">
              <a:solidFill>
                <a:srgbClr val="00B05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31" y="2110914"/>
            <a:ext cx="3910767" cy="357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254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3903F13-60B6-4F02-BE38-2012B25C7A88}"/>
              </a:ext>
            </a:extLst>
          </p:cNvPr>
          <p:cNvSpPr>
            <a:spLocks noGrp="1"/>
          </p:cNvSpPr>
          <p:nvPr>
            <p:ph type="title"/>
          </p:nvPr>
        </p:nvSpPr>
        <p:spPr/>
        <p:txBody>
          <a:bodyPr/>
          <a:lstStyle/>
          <a:p>
            <a:r>
              <a:rPr lang="en-US" altLang="zh-TW" b="1" dirty="0"/>
              <a:t>3-3</a:t>
            </a:r>
            <a:r>
              <a:rPr lang="zh-TW" altLang="en-US" b="1" dirty="0"/>
              <a:t>　</a:t>
            </a:r>
            <a:r>
              <a:rPr lang="zh-TW" altLang="zh-TW" b="1" dirty="0"/>
              <a:t>機器學習演算法</a:t>
            </a:r>
            <a:endParaRPr lang="zh-TW" altLang="en-US" dirty="0"/>
          </a:p>
        </p:txBody>
      </p:sp>
      <p:sp>
        <p:nvSpPr>
          <p:cNvPr id="2" name="內容版面配置區 1">
            <a:extLst>
              <a:ext uri="{FF2B5EF4-FFF2-40B4-BE49-F238E27FC236}">
                <a16:creationId xmlns:a16="http://schemas.microsoft.com/office/drawing/2014/main" id="{21043D7E-D7A9-4151-8DF3-F8B618F18D07}"/>
              </a:ext>
            </a:extLst>
          </p:cNvPr>
          <p:cNvSpPr>
            <a:spLocks noGrp="1"/>
          </p:cNvSpPr>
          <p:nvPr>
            <p:ph idx="1"/>
          </p:nvPr>
        </p:nvSpPr>
        <p:spPr/>
        <p:txBody>
          <a:bodyPr/>
          <a:lstStyle/>
          <a:p>
            <a:pPr marL="0" indent="0">
              <a:buNone/>
            </a:pPr>
            <a:r>
              <a:rPr lang="en-US" altLang="zh-TW" dirty="0"/>
              <a:t>3-3-1</a:t>
            </a:r>
            <a:r>
              <a:rPr lang="zh-TW" altLang="en-US" dirty="0"/>
              <a:t>　</a:t>
            </a:r>
            <a:r>
              <a:rPr lang="zh-TW" altLang="zh-TW" dirty="0"/>
              <a:t>迴</a:t>
            </a:r>
            <a:r>
              <a:rPr lang="zh-TW" altLang="zh-TW" dirty="0" smtClean="0"/>
              <a:t>歸</a:t>
            </a:r>
            <a:r>
              <a:rPr lang="en-US" altLang="zh-TW" dirty="0" smtClean="0"/>
              <a:t>(Regression</a:t>
            </a:r>
            <a:r>
              <a:rPr lang="en-US" altLang="zh-TW" dirty="0"/>
              <a:t>)</a:t>
            </a:r>
          </a:p>
          <a:p>
            <a:pPr marL="396875" lvl="2" indent="-457200">
              <a:lnSpc>
                <a:spcPct val="150000"/>
              </a:lnSpc>
            </a:pPr>
            <a:r>
              <a:rPr lang="zh-TW" altLang="zh-TW" sz="2400" dirty="0"/>
              <a:t>迴歸是一種統計學上分析數據的方法，其目的是找出一個最能代表觀測資料關係的連續</a:t>
            </a:r>
            <a:r>
              <a:rPr lang="zh-TW" altLang="zh-TW" sz="2400" dirty="0" smtClean="0"/>
              <a:t>函數</a:t>
            </a:r>
            <a:r>
              <a:rPr lang="zh-TW" altLang="en-US" sz="2400" dirty="0" smtClean="0"/>
              <a:t>。</a:t>
            </a:r>
            <a:endParaRPr lang="zh-TW" altLang="en-US" sz="2400" dirty="0"/>
          </a:p>
          <a:p>
            <a:pPr marL="0" indent="0">
              <a:buNone/>
            </a:pPr>
            <a:endParaRPr lang="en-US" altLang="zh-TW" dirty="0"/>
          </a:p>
        </p:txBody>
      </p:sp>
    </p:spTree>
    <p:extLst>
      <p:ext uri="{BB962C8B-B14F-4D97-AF65-F5344CB8AC3E}">
        <p14:creationId xmlns:p14="http://schemas.microsoft.com/office/powerpoint/2010/main" val="13057264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3903F13-60B6-4F02-BE38-2012B25C7A88}"/>
              </a:ext>
            </a:extLst>
          </p:cNvPr>
          <p:cNvSpPr>
            <a:spLocks noGrp="1"/>
          </p:cNvSpPr>
          <p:nvPr>
            <p:ph type="title"/>
          </p:nvPr>
        </p:nvSpPr>
        <p:spPr/>
        <p:txBody>
          <a:bodyPr/>
          <a:lstStyle/>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852" y="2001369"/>
            <a:ext cx="6024829" cy="38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年資和薪資的資料集</a:t>
            </a:r>
            <a:endParaRPr lang="zh-TW" altLang="en-US" sz="2400" dirty="0">
              <a:solidFill>
                <a:srgbClr val="00B050"/>
              </a:solidFill>
            </a:endParaRPr>
          </a:p>
        </p:txBody>
      </p:sp>
    </p:spTree>
    <p:extLst>
      <p:ext uri="{BB962C8B-B14F-4D97-AF65-F5344CB8AC3E}">
        <p14:creationId xmlns:p14="http://schemas.microsoft.com/office/powerpoint/2010/main" val="4191573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695" y="2534971"/>
            <a:ext cx="3996568" cy="310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年資和薪資的二維分佈圖</a:t>
            </a:r>
            <a:endParaRPr lang="zh-TW" altLang="en-US" sz="2400" dirty="0">
              <a:solidFill>
                <a:srgbClr val="00B050"/>
              </a:solidFill>
            </a:endParaRPr>
          </a:p>
        </p:txBody>
      </p:sp>
    </p:spTree>
    <p:extLst>
      <p:ext uri="{BB962C8B-B14F-4D97-AF65-F5344CB8AC3E}">
        <p14:creationId xmlns:p14="http://schemas.microsoft.com/office/powerpoint/2010/main" val="343374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08" y="1399810"/>
            <a:ext cx="6980222" cy="495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迴歸預測</a:t>
            </a:r>
            <a:endParaRPr lang="zh-TW" altLang="en-US" sz="2400" dirty="0">
              <a:solidFill>
                <a:srgbClr val="00B050"/>
              </a:solidFill>
            </a:endParaRPr>
          </a:p>
        </p:txBody>
      </p:sp>
    </p:spTree>
    <p:extLst>
      <p:ext uri="{BB962C8B-B14F-4D97-AF65-F5344CB8AC3E}">
        <p14:creationId xmlns:p14="http://schemas.microsoft.com/office/powerpoint/2010/main" val="3460949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 y="2815629"/>
            <a:ext cx="7625382" cy="218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Anaconda Prompt</a:t>
            </a:r>
            <a:endParaRPr kumimoji="1" lang="en-US" altLang="zh-TW" sz="2400" b="0" dirty="0" smtClean="0">
              <a:solidFill>
                <a:srgbClr val="00B050"/>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112239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810442"/>
            <a:ext cx="7200000" cy="264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非線性函數</a:t>
            </a:r>
            <a:endParaRPr lang="zh-TW" altLang="en-US" sz="2400" dirty="0">
              <a:solidFill>
                <a:srgbClr val="00B050"/>
              </a:solidFill>
            </a:endParaRPr>
          </a:p>
        </p:txBody>
      </p:sp>
    </p:spTree>
    <p:extLst>
      <p:ext uri="{BB962C8B-B14F-4D97-AF65-F5344CB8AC3E}">
        <p14:creationId xmlns:p14="http://schemas.microsoft.com/office/powerpoint/2010/main" val="28081824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grpSp>
        <p:nvGrpSpPr>
          <p:cNvPr id="2" name="群組 1"/>
          <p:cNvGrpSpPr/>
          <p:nvPr/>
        </p:nvGrpSpPr>
        <p:grpSpPr>
          <a:xfrm>
            <a:off x="923453" y="1264812"/>
            <a:ext cx="7089710" cy="4934859"/>
            <a:chOff x="923453" y="1264812"/>
            <a:chExt cx="7089710" cy="4934859"/>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800" y="1264812"/>
              <a:ext cx="6824363" cy="4934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923453" y="1264812"/>
              <a:ext cx="841973" cy="8084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預測模型</a:t>
            </a:r>
            <a:endParaRPr lang="zh-TW" altLang="en-US" sz="2400" dirty="0">
              <a:solidFill>
                <a:srgbClr val="00B050"/>
              </a:solidFill>
            </a:endParaRPr>
          </a:p>
        </p:txBody>
      </p:sp>
    </p:spTree>
    <p:extLst>
      <p:ext uri="{BB962C8B-B14F-4D97-AF65-F5344CB8AC3E}">
        <p14:creationId xmlns:p14="http://schemas.microsoft.com/office/powerpoint/2010/main" val="3195114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00000"/>
              </a:lnSpc>
            </a:pPr>
            <a:r>
              <a:rPr lang="zh-TW" altLang="zh-TW" sz="2300" dirty="0" smtClean="0"/>
              <a:t>以下</a:t>
            </a:r>
            <a:r>
              <a:rPr lang="zh-TW" altLang="zh-TW" sz="2300" dirty="0"/>
              <a:t>的範例是</a:t>
            </a:r>
            <a:r>
              <a:rPr lang="en-US" altLang="zh-TW" sz="2300" dirty="0"/>
              <a:t>Boston</a:t>
            </a:r>
            <a:r>
              <a:rPr lang="zh-TW" altLang="zh-TW" sz="2300" dirty="0"/>
              <a:t>的房價資料集</a:t>
            </a:r>
            <a:r>
              <a:rPr lang="zh-TW" altLang="en-US" sz="2300" dirty="0"/>
              <a:t>。</a:t>
            </a:r>
            <a:endParaRPr lang="en-US" altLang="zh-TW" sz="2300" dirty="0"/>
          </a:p>
          <a:p>
            <a:pPr lvl="2">
              <a:lnSpc>
                <a:spcPct val="100000"/>
              </a:lnSpc>
            </a:pPr>
            <a:r>
              <a:rPr lang="zh-TW" altLang="zh-TW" sz="2300" dirty="0"/>
              <a:t>共有</a:t>
            </a:r>
            <a:r>
              <a:rPr lang="en-US" altLang="zh-TW" sz="2300" dirty="0"/>
              <a:t>14</a:t>
            </a:r>
            <a:r>
              <a:rPr lang="zh-TW" altLang="zh-TW" sz="2300" dirty="0"/>
              <a:t>個特徵欄位，</a:t>
            </a:r>
            <a:r>
              <a:rPr lang="en-US" altLang="zh-TW" sz="2300" dirty="0"/>
              <a:t>506</a:t>
            </a:r>
            <a:r>
              <a:rPr lang="zh-TW" altLang="zh-TW" sz="2300" dirty="0"/>
              <a:t>筆資料</a:t>
            </a:r>
            <a:r>
              <a:rPr lang="zh-TW" altLang="en-US" sz="2300" dirty="0"/>
              <a:t>。</a:t>
            </a:r>
            <a:endParaRPr lang="en-US" altLang="zh-TW" sz="2300" dirty="0"/>
          </a:p>
          <a:p>
            <a:pPr lvl="1">
              <a:lnSpc>
                <a:spcPct val="100000"/>
              </a:lnSpc>
            </a:pPr>
            <a:r>
              <a:rPr lang="en-US" altLang="zh-TW" sz="1600" dirty="0" err="1"/>
              <a:t>CRIM</a:t>
            </a:r>
            <a:r>
              <a:rPr lang="zh-TW" altLang="zh-TW" sz="1600" dirty="0"/>
              <a:t>：人均犯罪率。</a:t>
            </a:r>
          </a:p>
          <a:p>
            <a:pPr lvl="1">
              <a:lnSpc>
                <a:spcPct val="100000"/>
              </a:lnSpc>
            </a:pPr>
            <a:r>
              <a:rPr lang="en-US" altLang="zh-TW" sz="1600" dirty="0"/>
              <a:t>ZN</a:t>
            </a:r>
            <a:r>
              <a:rPr lang="zh-TW" altLang="zh-TW" sz="1600" dirty="0"/>
              <a:t>：住宅用地超過</a:t>
            </a:r>
            <a:r>
              <a:rPr lang="en-US" altLang="zh-TW" sz="1600" dirty="0"/>
              <a:t>25,000</a:t>
            </a:r>
            <a:r>
              <a:rPr lang="zh-TW" altLang="zh-TW" sz="1600" dirty="0"/>
              <a:t>平方英呎的比例。</a:t>
            </a:r>
          </a:p>
          <a:p>
            <a:pPr lvl="1">
              <a:lnSpc>
                <a:spcPct val="100000"/>
              </a:lnSpc>
            </a:pPr>
            <a:r>
              <a:rPr lang="en-US" altLang="zh-TW" sz="1600" dirty="0"/>
              <a:t>INDUS</a:t>
            </a:r>
            <a:r>
              <a:rPr lang="zh-TW" altLang="zh-TW" sz="1600" dirty="0"/>
              <a:t>：城鎮非零售商用土地的比例。</a:t>
            </a:r>
          </a:p>
          <a:p>
            <a:pPr lvl="1">
              <a:lnSpc>
                <a:spcPct val="100000"/>
              </a:lnSpc>
            </a:pPr>
            <a:r>
              <a:rPr lang="en-US" altLang="zh-TW" sz="1600" dirty="0"/>
              <a:t>CHAS</a:t>
            </a:r>
            <a:r>
              <a:rPr lang="zh-TW" altLang="zh-TW" sz="1600" dirty="0"/>
              <a:t>：是否鄰近查爾斯河</a:t>
            </a:r>
            <a:r>
              <a:rPr lang="en-US" altLang="zh-TW" sz="1600" dirty="0"/>
              <a:t>(1</a:t>
            </a:r>
            <a:r>
              <a:rPr lang="zh-TW" altLang="zh-TW" sz="1600" dirty="0"/>
              <a:t>：是、</a:t>
            </a:r>
            <a:r>
              <a:rPr lang="en-US" altLang="zh-TW" sz="1600" dirty="0"/>
              <a:t>0</a:t>
            </a:r>
            <a:r>
              <a:rPr lang="zh-TW" altLang="zh-TW" sz="1600" dirty="0"/>
              <a:t>：否</a:t>
            </a:r>
            <a:r>
              <a:rPr lang="en-US" altLang="zh-TW" sz="1600" dirty="0"/>
              <a:t>)</a:t>
            </a:r>
            <a:r>
              <a:rPr lang="zh-TW" altLang="zh-TW" sz="1600" dirty="0"/>
              <a:t>。</a:t>
            </a:r>
          </a:p>
          <a:p>
            <a:pPr lvl="1">
              <a:lnSpc>
                <a:spcPct val="100000"/>
              </a:lnSpc>
            </a:pPr>
            <a:r>
              <a:rPr lang="en-US" altLang="zh-TW" sz="1600" dirty="0"/>
              <a:t>NOX</a:t>
            </a:r>
            <a:r>
              <a:rPr lang="zh-TW" altLang="zh-TW" sz="1600" dirty="0"/>
              <a:t>：一氧化氮濃度。</a:t>
            </a:r>
          </a:p>
          <a:p>
            <a:pPr lvl="1">
              <a:lnSpc>
                <a:spcPct val="100000"/>
              </a:lnSpc>
            </a:pPr>
            <a:r>
              <a:rPr lang="en-US" altLang="zh-TW" sz="1600" dirty="0"/>
              <a:t>RM</a:t>
            </a:r>
            <a:r>
              <a:rPr lang="zh-TW" altLang="zh-TW" sz="1600" dirty="0"/>
              <a:t>：住宅的平均房間數。</a:t>
            </a:r>
          </a:p>
          <a:p>
            <a:pPr lvl="1">
              <a:lnSpc>
                <a:spcPct val="100000"/>
              </a:lnSpc>
            </a:pPr>
            <a:r>
              <a:rPr lang="en-US" altLang="zh-TW" sz="1600" dirty="0"/>
              <a:t>AGE</a:t>
            </a:r>
            <a:r>
              <a:rPr lang="zh-TW" altLang="zh-TW" sz="1600" dirty="0"/>
              <a:t>：</a:t>
            </a:r>
            <a:r>
              <a:rPr lang="en-US" altLang="zh-TW" sz="1600" dirty="0"/>
              <a:t>1940</a:t>
            </a:r>
            <a:r>
              <a:rPr lang="zh-TW" altLang="zh-TW" sz="1600" dirty="0"/>
              <a:t>年之前建造的自用房屋比例。</a:t>
            </a:r>
          </a:p>
          <a:p>
            <a:pPr lvl="1">
              <a:lnSpc>
                <a:spcPct val="100000"/>
              </a:lnSpc>
            </a:pPr>
            <a:r>
              <a:rPr lang="en-US" altLang="zh-TW" sz="1600" dirty="0"/>
              <a:t>DIS</a:t>
            </a:r>
            <a:r>
              <a:rPr lang="zh-TW" altLang="zh-TW" sz="1600" dirty="0"/>
              <a:t>：到波士頓五個中心區域的加權距離。</a:t>
            </a:r>
          </a:p>
          <a:p>
            <a:pPr lvl="1">
              <a:lnSpc>
                <a:spcPct val="100000"/>
              </a:lnSpc>
            </a:pPr>
            <a:r>
              <a:rPr lang="en-US" altLang="zh-TW" sz="1600" dirty="0"/>
              <a:t>RAD</a:t>
            </a:r>
            <a:r>
              <a:rPr lang="zh-TW" altLang="zh-TW" sz="1600" dirty="0"/>
              <a:t>：到達高速公路的方便性指標。</a:t>
            </a:r>
          </a:p>
          <a:p>
            <a:pPr lvl="1">
              <a:lnSpc>
                <a:spcPct val="100000"/>
              </a:lnSpc>
            </a:pPr>
            <a:r>
              <a:rPr lang="en-US" altLang="zh-TW" sz="1600" dirty="0"/>
              <a:t>TAX</a:t>
            </a:r>
            <a:r>
              <a:rPr lang="zh-TW" altLang="zh-TW" sz="1600" dirty="0"/>
              <a:t>：每萬元的全價值房屋稅。</a:t>
            </a:r>
          </a:p>
          <a:p>
            <a:pPr lvl="1">
              <a:lnSpc>
                <a:spcPct val="100000"/>
              </a:lnSpc>
            </a:pPr>
            <a:r>
              <a:rPr lang="en-US" altLang="zh-TW" sz="1600" dirty="0" err="1"/>
              <a:t>PTRATIO</a:t>
            </a:r>
            <a:r>
              <a:rPr lang="zh-TW" altLang="zh-TW" sz="1600" dirty="0"/>
              <a:t>：城鎮的師生比例。</a:t>
            </a:r>
          </a:p>
          <a:p>
            <a:pPr lvl="1">
              <a:lnSpc>
                <a:spcPct val="100000"/>
              </a:lnSpc>
            </a:pPr>
            <a:r>
              <a:rPr lang="en-US" altLang="zh-TW" sz="1600" dirty="0"/>
              <a:t>B</a:t>
            </a:r>
            <a:r>
              <a:rPr lang="zh-TW" altLang="zh-TW" sz="1600" dirty="0"/>
              <a:t>：</a:t>
            </a:r>
            <a:r>
              <a:rPr lang="en-US" altLang="zh-TW" sz="1600" dirty="0"/>
              <a:t>1000*(Bk-0.63)**2</a:t>
            </a:r>
            <a:r>
              <a:rPr lang="zh-TW" altLang="zh-TW" sz="1600" dirty="0"/>
              <a:t>，</a:t>
            </a:r>
            <a:r>
              <a:rPr lang="en-US" altLang="zh-TW" sz="1600" dirty="0"/>
              <a:t>(Bk</a:t>
            </a:r>
            <a:r>
              <a:rPr lang="zh-TW" altLang="zh-TW" sz="1600" dirty="0"/>
              <a:t>：城鎮中黑人的比例</a:t>
            </a:r>
            <a:r>
              <a:rPr lang="en-US" altLang="zh-TW" sz="1600" dirty="0"/>
              <a:t>)</a:t>
            </a:r>
            <a:r>
              <a:rPr lang="zh-TW" altLang="zh-TW" sz="1600" dirty="0"/>
              <a:t>。</a:t>
            </a:r>
          </a:p>
          <a:p>
            <a:pPr lvl="1">
              <a:lnSpc>
                <a:spcPct val="100000"/>
              </a:lnSpc>
            </a:pPr>
            <a:r>
              <a:rPr lang="en-US" altLang="zh-TW" sz="1600" dirty="0" err="1"/>
              <a:t>LSTAT</a:t>
            </a:r>
            <a:r>
              <a:rPr lang="zh-TW" altLang="zh-TW" sz="1600" dirty="0"/>
              <a:t>：低收入人口的比例。</a:t>
            </a:r>
          </a:p>
          <a:p>
            <a:pPr lvl="1">
              <a:lnSpc>
                <a:spcPct val="100000"/>
              </a:lnSpc>
            </a:pPr>
            <a:r>
              <a:rPr lang="en-US" altLang="zh-TW" sz="1600" dirty="0" err="1"/>
              <a:t>MEDV</a:t>
            </a:r>
            <a:r>
              <a:rPr lang="zh-TW" altLang="zh-TW" sz="1600" dirty="0"/>
              <a:t>：自住房屋的平均房價</a:t>
            </a:r>
            <a:r>
              <a:rPr lang="en-US" altLang="zh-TW" sz="1600" dirty="0"/>
              <a:t>(</a:t>
            </a:r>
            <a:r>
              <a:rPr lang="zh-TW" altLang="zh-TW" sz="1600" dirty="0"/>
              <a:t>單位：千元美金</a:t>
            </a:r>
            <a:r>
              <a:rPr lang="en-US" altLang="zh-TW" sz="1600" dirty="0"/>
              <a:t>)</a:t>
            </a:r>
            <a:r>
              <a:rPr lang="zh-TW" altLang="zh-TW" sz="1600" dirty="0"/>
              <a:t>。</a:t>
            </a:r>
          </a:p>
          <a:p>
            <a:pPr marL="0" indent="0">
              <a:buFontTx/>
              <a:buNone/>
            </a:pPr>
            <a:endParaRPr kumimoji="0" lang="zh-TW" altLang="en-US" sz="2400" kern="0" dirty="0">
              <a:solidFill>
                <a:srgbClr val="00B050"/>
              </a:solidFill>
            </a:endParaRPr>
          </a:p>
        </p:txBody>
      </p:sp>
      <p:sp>
        <p:nvSpPr>
          <p:cNvPr id="2" name="圓角矩形 1"/>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98877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232" y="2233000"/>
            <a:ext cx="4613535" cy="353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使用迴歸預測</a:t>
            </a:r>
            <a:r>
              <a:rPr lang="en-US" altLang="zh-TW" sz="2400" dirty="0">
                <a:solidFill>
                  <a:srgbClr val="00B050"/>
                </a:solidFill>
              </a:rPr>
              <a:t>Boston</a:t>
            </a:r>
            <a:r>
              <a:rPr lang="zh-TW" altLang="zh-TW" sz="2400" dirty="0">
                <a:solidFill>
                  <a:srgbClr val="00B050"/>
                </a:solidFill>
              </a:rPr>
              <a:t>房價</a:t>
            </a:r>
            <a:endParaRPr lang="zh-TW" altLang="en-US" sz="2400" dirty="0">
              <a:solidFill>
                <a:srgbClr val="00B050"/>
              </a:solidFill>
            </a:endParaRPr>
          </a:p>
        </p:txBody>
      </p:sp>
    </p:spTree>
    <p:extLst>
      <p:ext uri="{BB962C8B-B14F-4D97-AF65-F5344CB8AC3E}">
        <p14:creationId xmlns:p14="http://schemas.microsoft.com/office/powerpoint/2010/main" val="32315265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75" y="2206688"/>
            <a:ext cx="6643850" cy="365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1">
            <a:extLst>
              <a:ext uri="{FF2B5EF4-FFF2-40B4-BE49-F238E27FC236}">
                <a16:creationId xmlns:a16="http://schemas.microsoft.com/office/drawing/2014/main" id="{21043D7E-D7A9-4151-8DF3-F8B618F18D07}"/>
              </a:ext>
            </a:extLst>
          </p:cNvPr>
          <p:cNvSpPr>
            <a:spLocks noGrp="1"/>
          </p:cNvSpPr>
          <p:nvPr>
            <p:ph idx="1"/>
          </p:nvPr>
        </p:nvSpPr>
        <p:spPr>
          <a:xfrm>
            <a:off x="179388" y="1341438"/>
            <a:ext cx="8264525" cy="5040312"/>
          </a:xfrm>
        </p:spPr>
        <p:txBody>
          <a:bodyPr/>
          <a:lstStyle/>
          <a:p>
            <a:pPr marL="0" indent="0">
              <a:buNone/>
            </a:pPr>
            <a:r>
              <a:rPr lang="en-US" altLang="zh-TW" dirty="0"/>
              <a:t>3-3-2</a:t>
            </a:r>
            <a:r>
              <a:rPr lang="zh-TW" altLang="en-US" dirty="0"/>
              <a:t>　</a:t>
            </a:r>
            <a:r>
              <a:rPr lang="zh-TW" altLang="zh-TW" dirty="0"/>
              <a:t>決策樹</a:t>
            </a:r>
            <a:r>
              <a:rPr lang="en-US" altLang="zh-TW" dirty="0"/>
              <a:t>(Decision Tree)</a:t>
            </a:r>
          </a:p>
          <a:p>
            <a:pPr marL="0" indent="0">
              <a:buNone/>
            </a:pPr>
            <a:endParaRPr lang="en-US" altLang="zh-TW" dirty="0"/>
          </a:p>
        </p:txBody>
      </p:sp>
    </p:spTree>
    <p:extLst>
      <p:ext uri="{BB962C8B-B14F-4D97-AF65-F5344CB8AC3E}">
        <p14:creationId xmlns:p14="http://schemas.microsoft.com/office/powerpoint/2010/main" val="4054368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813" y="2379930"/>
            <a:ext cx="7062332" cy="290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炸雞的數據</a:t>
            </a:r>
            <a:endParaRPr lang="zh-TW" altLang="en-US" sz="2400" dirty="0">
              <a:solidFill>
                <a:srgbClr val="00B050"/>
              </a:solidFill>
            </a:endParaRPr>
          </a:p>
        </p:txBody>
      </p:sp>
    </p:spTree>
    <p:extLst>
      <p:ext uri="{BB962C8B-B14F-4D97-AF65-F5344CB8AC3E}">
        <p14:creationId xmlns:p14="http://schemas.microsoft.com/office/powerpoint/2010/main" val="1137717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386" y="1535885"/>
            <a:ext cx="5219228" cy="4881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判斷炸雞是否好吃的決策樹</a:t>
            </a:r>
            <a:endParaRPr lang="zh-TW" altLang="en-US" sz="2400" dirty="0">
              <a:solidFill>
                <a:srgbClr val="00B050"/>
              </a:solidFill>
            </a:endParaRPr>
          </a:p>
        </p:txBody>
      </p:sp>
    </p:spTree>
    <p:extLst>
      <p:ext uri="{BB962C8B-B14F-4D97-AF65-F5344CB8AC3E}">
        <p14:creationId xmlns:p14="http://schemas.microsoft.com/office/powerpoint/2010/main" val="4089187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14" y="2027976"/>
            <a:ext cx="4193493" cy="4165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以油溫和油炸時間來分類</a:t>
            </a:r>
            <a:endParaRPr lang="zh-TW" altLang="en-US" sz="2400" dirty="0">
              <a:solidFill>
                <a:srgbClr val="00B050"/>
              </a:solidFill>
            </a:endParaRPr>
          </a:p>
        </p:txBody>
      </p:sp>
    </p:spTree>
    <p:extLst>
      <p:ext uri="{BB962C8B-B14F-4D97-AF65-F5344CB8AC3E}">
        <p14:creationId xmlns:p14="http://schemas.microsoft.com/office/powerpoint/2010/main" val="4021634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lvl="2">
              <a:lnSpc>
                <a:spcPct val="150000"/>
              </a:lnSpc>
            </a:pPr>
            <a:r>
              <a:rPr lang="zh-TW" altLang="zh-TW" sz="2400" dirty="0" smtClean="0"/>
              <a:t>以下</a:t>
            </a:r>
            <a:r>
              <a:rPr lang="zh-TW" altLang="zh-TW" sz="2400" dirty="0"/>
              <a:t>的範例是</a:t>
            </a:r>
            <a:r>
              <a:rPr lang="zh-TW" altLang="en-US" sz="2400" dirty="0"/>
              <a:t>鳶尾花的分類資料集。</a:t>
            </a:r>
            <a:endParaRPr lang="en-US" altLang="zh-TW" sz="2400" dirty="0"/>
          </a:p>
          <a:p>
            <a:pPr lvl="2">
              <a:lnSpc>
                <a:spcPct val="150000"/>
              </a:lnSpc>
            </a:pPr>
            <a:r>
              <a:rPr lang="zh-TW" altLang="en-US" sz="2400" dirty="0"/>
              <a:t>共有</a:t>
            </a:r>
            <a:r>
              <a:rPr lang="en-US" altLang="zh-TW" sz="2400" dirty="0"/>
              <a:t>4</a:t>
            </a:r>
            <a:r>
              <a:rPr lang="zh-TW" altLang="en-US" sz="2400" dirty="0"/>
              <a:t>個欄位，</a:t>
            </a:r>
            <a:r>
              <a:rPr lang="en-US" altLang="zh-TW" sz="2400" dirty="0"/>
              <a:t>150</a:t>
            </a:r>
            <a:r>
              <a:rPr lang="zh-TW" altLang="en-US" sz="2400" dirty="0"/>
              <a:t>筆資料。</a:t>
            </a:r>
            <a:endParaRPr lang="en-US" altLang="zh-TW" sz="2400" dirty="0"/>
          </a:p>
          <a:p>
            <a:pPr lvl="1">
              <a:lnSpc>
                <a:spcPct val="150000"/>
              </a:lnSpc>
            </a:pPr>
            <a:r>
              <a:rPr lang="en-US" altLang="zh-TW" sz="2000" dirty="0"/>
              <a:t>sepal length (cm)</a:t>
            </a:r>
            <a:r>
              <a:rPr lang="zh-TW" altLang="en-US" sz="2000" dirty="0"/>
              <a:t>：花萼的長度。</a:t>
            </a:r>
          </a:p>
          <a:p>
            <a:pPr lvl="1">
              <a:lnSpc>
                <a:spcPct val="150000"/>
              </a:lnSpc>
            </a:pPr>
            <a:r>
              <a:rPr lang="en-US" altLang="zh-TW" sz="2000" dirty="0"/>
              <a:t>sepal width (cm)</a:t>
            </a:r>
            <a:r>
              <a:rPr lang="zh-TW" altLang="en-US" sz="2000" dirty="0"/>
              <a:t>：花萼的寬度。</a:t>
            </a:r>
          </a:p>
          <a:p>
            <a:pPr lvl="1">
              <a:lnSpc>
                <a:spcPct val="150000"/>
              </a:lnSpc>
            </a:pPr>
            <a:r>
              <a:rPr lang="en-US" altLang="zh-TW" sz="2000" dirty="0"/>
              <a:t>petal length (cm)</a:t>
            </a:r>
            <a:r>
              <a:rPr lang="zh-TW" altLang="en-US" sz="2000" dirty="0"/>
              <a:t>：花瓣的長度。</a:t>
            </a:r>
          </a:p>
          <a:p>
            <a:pPr lvl="1">
              <a:lnSpc>
                <a:spcPct val="150000"/>
              </a:lnSpc>
            </a:pPr>
            <a:r>
              <a:rPr lang="en-US" altLang="zh-TW" sz="2000" dirty="0"/>
              <a:t>petal width (cm)</a:t>
            </a:r>
            <a:r>
              <a:rPr lang="zh-TW" altLang="en-US" sz="2000" dirty="0"/>
              <a:t>：花瓣的寬度。</a:t>
            </a:r>
          </a:p>
          <a:p>
            <a:pPr marL="0" indent="0">
              <a:buFontTx/>
              <a:buNone/>
            </a:pPr>
            <a:endParaRPr kumimoji="0" lang="zh-TW" altLang="en-US" sz="2400" kern="0" dirty="0">
              <a:solidFill>
                <a:srgbClr val="00B050"/>
              </a:solidFill>
            </a:endParaRPr>
          </a:p>
        </p:txBody>
      </p:sp>
      <p:sp>
        <p:nvSpPr>
          <p:cNvPr id="8" name="圓角矩形 7"/>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14762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958" y="2068847"/>
            <a:ext cx="5295003" cy="4311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鳶尾花的花瓣長寬和花萼長寬</a:t>
            </a:r>
            <a:endParaRPr lang="zh-TW" altLang="en-US" sz="2400" dirty="0">
              <a:solidFill>
                <a:srgbClr val="00B050"/>
              </a:solidFill>
            </a:endParaRPr>
          </a:p>
        </p:txBody>
      </p:sp>
    </p:spTree>
    <p:extLst>
      <p:ext uri="{BB962C8B-B14F-4D97-AF65-F5344CB8AC3E}">
        <p14:creationId xmlns:p14="http://schemas.microsoft.com/office/powerpoint/2010/main" val="3683462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pip list</a:t>
            </a:r>
            <a:r>
              <a:rPr lang="zh-TW" altLang="zh-TW" sz="2400" dirty="0">
                <a:solidFill>
                  <a:srgbClr val="00B050"/>
                </a:solidFill>
              </a:rPr>
              <a:t>查看套件列表</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36" y="2599256"/>
            <a:ext cx="7200000" cy="207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787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grpSp>
        <p:nvGrpSpPr>
          <p:cNvPr id="2" name="群組 1"/>
          <p:cNvGrpSpPr/>
          <p:nvPr/>
        </p:nvGrpSpPr>
        <p:grpSpPr>
          <a:xfrm>
            <a:off x="1846524" y="1412339"/>
            <a:ext cx="5504890" cy="5104915"/>
            <a:chOff x="1846524" y="1339911"/>
            <a:chExt cx="5504890" cy="5104915"/>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07" y="1339911"/>
              <a:ext cx="5287607" cy="51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1846524" y="1339911"/>
              <a:ext cx="941888" cy="6190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鳶尾花資料集的決策樹</a:t>
            </a:r>
            <a:endParaRPr lang="zh-TW" altLang="en-US" sz="2400" dirty="0">
              <a:solidFill>
                <a:srgbClr val="00B050"/>
              </a:solidFill>
            </a:endParaRPr>
          </a:p>
        </p:txBody>
      </p:sp>
    </p:spTree>
    <p:extLst>
      <p:ext uri="{BB962C8B-B14F-4D97-AF65-F5344CB8AC3E}">
        <p14:creationId xmlns:p14="http://schemas.microsoft.com/office/powerpoint/2010/main" val="1294963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DD3E4F1C-ED07-4330-BA1E-CD188D397C64}"/>
              </a:ext>
            </a:extLst>
          </p:cNvPr>
          <p:cNvSpPr>
            <a:spLocks noGrp="1"/>
          </p:cNvSpPr>
          <p:nvPr>
            <p:ph idx="1"/>
          </p:nvPr>
        </p:nvSpPr>
        <p:spPr/>
        <p:txBody>
          <a:bodyPr/>
          <a:lstStyle/>
          <a:p>
            <a:pPr marL="0" indent="0">
              <a:lnSpc>
                <a:spcPct val="150000"/>
              </a:lnSpc>
              <a:buNone/>
            </a:pPr>
            <a:r>
              <a:rPr lang="en-US" altLang="zh-TW" dirty="0"/>
              <a:t>3-3-3</a:t>
            </a:r>
            <a:r>
              <a:rPr lang="zh-TW" altLang="en-US" dirty="0"/>
              <a:t>　</a:t>
            </a:r>
            <a:r>
              <a:rPr lang="zh-TW" altLang="zh-TW" dirty="0"/>
              <a:t>隨機森林</a:t>
            </a:r>
            <a:r>
              <a:rPr lang="en-US" altLang="zh-TW" dirty="0"/>
              <a:t>(Random Forest)</a:t>
            </a:r>
          </a:p>
          <a:p>
            <a:pPr lvl="2">
              <a:lnSpc>
                <a:spcPct val="150000"/>
              </a:lnSpc>
            </a:pPr>
            <a:r>
              <a:rPr lang="zh-TW" altLang="zh-TW" sz="2400" dirty="0" smtClean="0"/>
              <a:t>一個</a:t>
            </a:r>
            <a:r>
              <a:rPr lang="zh-TW" altLang="zh-TW" sz="2400" dirty="0"/>
              <a:t>隨機森林本質上是決策樹的集合，每棵樹略有</a:t>
            </a:r>
            <a:r>
              <a:rPr lang="zh-TW" altLang="zh-TW" sz="2400" dirty="0" smtClean="0"/>
              <a:t>不同</a:t>
            </a:r>
            <a:r>
              <a:rPr lang="zh-TW" altLang="en-US" sz="2400" dirty="0" smtClean="0"/>
              <a:t>。</a:t>
            </a:r>
            <a:endParaRPr lang="en-US" altLang="zh-TW" sz="2400" dirty="0"/>
          </a:p>
          <a:p>
            <a:pPr lvl="2">
              <a:lnSpc>
                <a:spcPct val="150000"/>
              </a:lnSpc>
            </a:pPr>
            <a:r>
              <a:rPr lang="zh-TW" altLang="zh-TW" sz="2400" dirty="0"/>
              <a:t>每棵樹可能做相對好的預測，但也可能因部分數據而過度擬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如果我們建立很多樹，而這些樹都運作良好，以不同的方式過度擬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透過平均他們的結果來減少過度擬合的</a:t>
            </a:r>
            <a:r>
              <a:rPr lang="zh-TW" altLang="zh-TW" sz="2400" dirty="0" smtClean="0"/>
              <a:t>數量</a:t>
            </a:r>
            <a:r>
              <a:rPr lang="zh-TW" altLang="en-US" sz="2400" dirty="0" smtClean="0"/>
              <a:t>。</a:t>
            </a:r>
            <a:endParaRPr lang="en-US" altLang="zh-TW" sz="2400" dirty="0"/>
          </a:p>
          <a:p>
            <a:pPr lvl="2">
              <a:lnSpc>
                <a:spcPct val="150000"/>
              </a:lnSpc>
            </a:pPr>
            <a:r>
              <a:rPr lang="zh-TW" altLang="zh-TW" sz="2400" dirty="0"/>
              <a:t>藉由保留樹的預測能力來減少過度擬</a:t>
            </a:r>
            <a:r>
              <a:rPr lang="zh-TW" altLang="zh-TW" sz="2400" dirty="0" smtClean="0"/>
              <a:t>合</a:t>
            </a:r>
            <a:r>
              <a:rPr lang="zh-TW" altLang="en-US" sz="2400" dirty="0" smtClean="0"/>
              <a:t>。</a:t>
            </a:r>
            <a:endParaRPr lang="zh-TW" altLang="en-US" sz="2400" dirty="0"/>
          </a:p>
        </p:txBody>
      </p:sp>
    </p:spTree>
    <p:extLst>
      <p:ext uri="{BB962C8B-B14F-4D97-AF65-F5344CB8AC3E}">
        <p14:creationId xmlns:p14="http://schemas.microsoft.com/office/powerpoint/2010/main" val="2820801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903" y="2233377"/>
            <a:ext cx="7393695" cy="372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隨機森林的概念</a:t>
            </a:r>
            <a:endParaRPr lang="zh-TW" altLang="en-US" sz="2400" dirty="0">
              <a:solidFill>
                <a:srgbClr val="00B050"/>
              </a:solidFill>
            </a:endParaRPr>
          </a:p>
        </p:txBody>
      </p:sp>
    </p:spTree>
    <p:extLst>
      <p:ext uri="{BB962C8B-B14F-4D97-AF65-F5344CB8AC3E}">
        <p14:creationId xmlns:p14="http://schemas.microsoft.com/office/powerpoint/2010/main" val="302086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2"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接續上一節決策樹的範例，一樣使用鳶尾花的資料集</a:t>
            </a:r>
            <a:r>
              <a:rPr lang="zh-TW" altLang="en-US" sz="2400" dirty="0"/>
              <a:t>。</a:t>
            </a:r>
            <a:endParaRPr lang="en-US" altLang="zh-TW" sz="2400" dirty="0"/>
          </a:p>
          <a:p>
            <a:pPr lvl="2">
              <a:lnSpc>
                <a:spcPct val="150000"/>
              </a:lnSpc>
            </a:pPr>
            <a:r>
              <a:rPr lang="zh-TW" altLang="zh-TW" sz="2400" dirty="0"/>
              <a:t>此處的隨機森林使用</a:t>
            </a:r>
            <a:r>
              <a:rPr lang="en-US" altLang="zh-TW" sz="2400" dirty="0" err="1"/>
              <a:t>RandomForestClassifier</a:t>
            </a:r>
            <a:r>
              <a:rPr lang="en-US" altLang="zh-TW" sz="2400" dirty="0"/>
              <a:t>()</a:t>
            </a:r>
            <a:r>
              <a:rPr lang="zh-TW" altLang="zh-TW" sz="2400" dirty="0"/>
              <a:t>建構隨機森林訓練模型，</a:t>
            </a:r>
            <a:r>
              <a:rPr lang="en-US" altLang="zh-TW" sz="2400" dirty="0" err="1"/>
              <a:t>n_estimators</a:t>
            </a:r>
            <a:r>
              <a:rPr lang="en-US" altLang="zh-TW" sz="2400" dirty="0"/>
              <a:t> = 10</a:t>
            </a:r>
            <a:r>
              <a:rPr lang="zh-TW" altLang="zh-TW" sz="2400" dirty="0"/>
              <a:t>代表使用</a:t>
            </a:r>
            <a:r>
              <a:rPr lang="en-US" altLang="zh-TW" sz="2400" dirty="0"/>
              <a:t>10</a:t>
            </a:r>
            <a:r>
              <a:rPr lang="zh-TW" altLang="zh-TW" sz="2400" dirty="0"/>
              <a:t>個決策樹形成隨機森林</a:t>
            </a:r>
            <a:r>
              <a:rPr lang="zh-TW" altLang="en-US" sz="2400" dirty="0"/>
              <a:t>。</a:t>
            </a:r>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1937953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19123861-FF63-4ED9-912D-18C3865821CD}"/>
              </a:ext>
            </a:extLst>
          </p:cNvPr>
          <p:cNvSpPr>
            <a:spLocks noGrp="1"/>
          </p:cNvSpPr>
          <p:nvPr>
            <p:ph idx="1"/>
          </p:nvPr>
        </p:nvSpPr>
        <p:spPr/>
        <p:txBody>
          <a:bodyPr/>
          <a:lstStyle/>
          <a:p>
            <a:pPr marL="0" indent="0">
              <a:lnSpc>
                <a:spcPct val="150000"/>
              </a:lnSpc>
              <a:buNone/>
            </a:pPr>
            <a:r>
              <a:rPr lang="en-US" altLang="zh-TW" dirty="0"/>
              <a:t>3-3-4</a:t>
            </a:r>
            <a:r>
              <a:rPr lang="zh-TW" altLang="en-US" dirty="0"/>
              <a:t>　</a:t>
            </a:r>
            <a:r>
              <a:rPr lang="zh-TW" altLang="zh-TW" dirty="0"/>
              <a:t>支持向量機</a:t>
            </a:r>
            <a:r>
              <a:rPr lang="en-US" altLang="zh-TW" dirty="0"/>
              <a:t>(</a:t>
            </a:r>
            <a:r>
              <a:rPr lang="en-US" altLang="zh-TW" dirty="0" err="1"/>
              <a:t>SVM</a:t>
            </a:r>
            <a:r>
              <a:rPr lang="en-US" altLang="zh-TW" dirty="0"/>
              <a:t>)</a:t>
            </a:r>
          </a:p>
          <a:p>
            <a:pPr lvl="2"/>
            <a:r>
              <a:rPr lang="zh-TW" altLang="zh-TW" sz="2400" dirty="0" smtClean="0"/>
              <a:t>支持</a:t>
            </a:r>
            <a:r>
              <a:rPr lang="zh-TW" altLang="zh-TW" sz="2400" dirty="0"/>
              <a:t>向量機是一種監督式學習的分類器，它可以找到一個最佳超平面來對數據進行分類，並在兩類的數據之間找到分隔線。</a:t>
            </a:r>
            <a:endParaRPr lang="en-US" altLang="zh-TW" sz="2400" dirty="0"/>
          </a:p>
          <a:p>
            <a:pPr lvl="2"/>
            <a:r>
              <a:rPr lang="zh-TW" altLang="zh-TW" sz="2400" dirty="0"/>
              <a:t>支持向量機建立分隔線，一旦有一條有助於識別邊界，其他的分隔線的訓練數據即為多餘，提供來自給定數據集的最佳</a:t>
            </a:r>
            <a:r>
              <a:rPr lang="zh-TW" altLang="zh-TW" sz="2400" dirty="0" smtClean="0"/>
              <a:t>分類</a:t>
            </a:r>
            <a:r>
              <a:rPr lang="zh-TW" altLang="en-US" sz="2400" dirty="0" smtClean="0"/>
              <a:t>。</a:t>
            </a:r>
            <a:endParaRPr lang="en-US" altLang="zh-TW" sz="2400" dirty="0"/>
          </a:p>
          <a:p>
            <a:pPr lvl="2"/>
            <a:r>
              <a:rPr lang="zh-TW" altLang="zh-TW" sz="2400" dirty="0"/>
              <a:t>支持向量機的模型複雜性不受訓練數據中遇到的特徵數量的影響，亦非常適合處理學習任務，其中特徵數量相對於訓練實例的數量很</a:t>
            </a:r>
            <a:r>
              <a:rPr lang="zh-TW" altLang="zh-TW" sz="2400" dirty="0" smtClean="0"/>
              <a:t>大</a:t>
            </a:r>
            <a:r>
              <a:rPr lang="zh-TW" altLang="en-US" sz="2400" dirty="0" smtClean="0"/>
              <a:t>。</a:t>
            </a:r>
            <a:endParaRPr lang="zh-TW" altLang="zh-TW" sz="2400" dirty="0"/>
          </a:p>
        </p:txBody>
      </p:sp>
    </p:spTree>
    <p:extLst>
      <p:ext uri="{BB962C8B-B14F-4D97-AF65-F5344CB8AC3E}">
        <p14:creationId xmlns:p14="http://schemas.microsoft.com/office/powerpoint/2010/main" val="39161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1090251" y="2272420"/>
            <a:ext cx="7211777" cy="3373658"/>
            <a:chOff x="1090251" y="2272420"/>
            <a:chExt cx="7211777" cy="3373658"/>
          </a:xfrm>
        </p:grpSpPr>
        <p:pic>
          <p:nvPicPr>
            <p:cNvPr id="35842"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4212"/>
            <a:stretch/>
          </p:blipFill>
          <p:spPr bwMode="auto">
            <a:xfrm>
              <a:off x="1090251" y="2471594"/>
              <a:ext cx="6840000" cy="289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490" t="96754" r="35596"/>
            <a:stretch/>
          </p:blipFill>
          <p:spPr bwMode="auto">
            <a:xfrm>
              <a:off x="3487209" y="5441133"/>
              <a:ext cx="2046083" cy="20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333307" y="2272420"/>
              <a:ext cx="968721" cy="7061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2870878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489"/>
          <a:stretch/>
        </p:blipFill>
        <p:spPr bwMode="auto">
          <a:xfrm>
            <a:off x="963503" y="2267783"/>
            <a:ext cx="6840000" cy="337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296280" y="541068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26691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48983"/>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此處資料集一樣使用鳶尾花的資料集，包含三種鳶尾花的花瓣長寬和花萼長寬資料，為了方便將預測結果視覺化，所以只選了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734461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13" y="1937441"/>
            <a:ext cx="4471334" cy="446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SVM</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879239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920E7E42-86D7-406D-BC7D-A105332DEF38}"/>
              </a:ext>
            </a:extLst>
          </p:cNvPr>
          <p:cNvSpPr>
            <a:spLocks noGrp="1"/>
          </p:cNvSpPr>
          <p:nvPr>
            <p:ph idx="1"/>
          </p:nvPr>
        </p:nvSpPr>
        <p:spPr/>
        <p:txBody>
          <a:bodyPr/>
          <a:lstStyle/>
          <a:p>
            <a:pPr marL="0" indent="0">
              <a:lnSpc>
                <a:spcPct val="150000"/>
              </a:lnSpc>
              <a:buNone/>
            </a:pPr>
            <a:r>
              <a:rPr lang="en-US" altLang="zh-TW" dirty="0"/>
              <a:t>3-2-5</a:t>
            </a:r>
            <a:r>
              <a:rPr lang="zh-TW" altLang="en-US" dirty="0"/>
              <a:t>　</a:t>
            </a:r>
            <a:r>
              <a:rPr lang="zh-TW" altLang="zh-TW" dirty="0"/>
              <a:t>單純貝氏分類器</a:t>
            </a:r>
            <a:endParaRPr lang="en-US" altLang="zh-TW" dirty="0"/>
          </a:p>
          <a:p>
            <a:pPr lvl="2">
              <a:lnSpc>
                <a:spcPct val="150000"/>
              </a:lnSpc>
            </a:pPr>
            <a:r>
              <a:rPr lang="zh-TW" altLang="zh-TW" sz="2400" dirty="0" smtClean="0"/>
              <a:t>貝</a:t>
            </a:r>
            <a:r>
              <a:rPr lang="zh-TW" altLang="zh-TW" sz="2400" dirty="0"/>
              <a:t>氏分類是基於統計學習方法的監督式學習演算法，直接假設所有的隨機變數之間具有條件獨立的</a:t>
            </a:r>
            <a:r>
              <a:rPr lang="zh-TW" altLang="zh-TW" sz="2400" dirty="0" smtClean="0"/>
              <a:t>情況</a:t>
            </a:r>
            <a:r>
              <a:rPr lang="zh-TW" altLang="en-US" sz="2400" dirty="0" smtClean="0"/>
              <a:t>。</a:t>
            </a:r>
            <a:endParaRPr lang="en-US" altLang="zh-TW" sz="2400" dirty="0"/>
          </a:p>
          <a:p>
            <a:pPr lvl="2">
              <a:lnSpc>
                <a:spcPct val="150000"/>
              </a:lnSpc>
            </a:pPr>
            <a:r>
              <a:rPr lang="zh-TW" altLang="zh-TW" sz="2400" dirty="0"/>
              <a:t>因此可以直接利用條件機率相乘的方法，計算出聯合機率</a:t>
            </a:r>
            <a:r>
              <a:rPr lang="zh-TW" altLang="zh-TW" sz="2400" dirty="0" smtClean="0"/>
              <a:t>分布</a:t>
            </a:r>
            <a:r>
              <a:rPr lang="zh-TW" altLang="en-US" sz="2400" dirty="0" smtClean="0"/>
              <a:t>。</a:t>
            </a:r>
            <a:endParaRPr lang="zh-TW" altLang="en-US" sz="2400" dirty="0"/>
          </a:p>
        </p:txBody>
      </p:sp>
    </p:spTree>
    <p:extLst>
      <p:ext uri="{BB962C8B-B14F-4D97-AF65-F5344CB8AC3E}">
        <p14:creationId xmlns:p14="http://schemas.microsoft.com/office/powerpoint/2010/main" val="12577799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pip show</a:t>
            </a:r>
            <a:r>
              <a:rPr lang="zh-TW" altLang="zh-TW" sz="2400" dirty="0">
                <a:solidFill>
                  <a:srgbClr val="00B050"/>
                </a:solidFill>
              </a:rPr>
              <a:t>查看套件詳細資料</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96" y="2287257"/>
            <a:ext cx="7200000" cy="324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085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13" y="2529971"/>
            <a:ext cx="5971373" cy="287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條件機率</a:t>
            </a:r>
            <a:endParaRPr lang="zh-TW" altLang="en-US" sz="2400" dirty="0">
              <a:solidFill>
                <a:srgbClr val="00B050"/>
              </a:solidFill>
            </a:endParaRPr>
          </a:p>
        </p:txBody>
      </p:sp>
    </p:spTree>
    <p:extLst>
      <p:ext uri="{BB962C8B-B14F-4D97-AF65-F5344CB8AC3E}">
        <p14:creationId xmlns:p14="http://schemas.microsoft.com/office/powerpoint/2010/main" val="3904999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DE707CB-0CB4-4067-B5D6-BE63D672944B}"/>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id="{5C5D05FB-9F63-41A7-B620-9F10E663DBF1}"/>
              </a:ext>
            </a:extLst>
          </p:cNvPr>
          <p:cNvPicPr>
            <a:picLocks noChangeAspect="1"/>
          </p:cNvPicPr>
          <p:nvPr/>
        </p:nvPicPr>
        <p:blipFill rotWithShape="1">
          <a:blip r:embed="rId2"/>
          <a:srcRect l="36340" r="35823"/>
          <a:stretch/>
        </p:blipFill>
        <p:spPr>
          <a:xfrm>
            <a:off x="3134738" y="3375779"/>
            <a:ext cx="2433143" cy="755962"/>
          </a:xfrm>
          <a:prstGeom prst="rect">
            <a:avLst/>
          </a:prstGeom>
        </p:spPr>
      </p:pic>
      <p:sp>
        <p:nvSpPr>
          <p:cNvPr id="6" name="內容版面配置區 7"/>
          <p:cNvSpPr txBox="1">
            <a:spLocks/>
          </p:cNvSpPr>
          <p:nvPr/>
        </p:nvSpPr>
        <p:spPr bwMode="auto">
          <a:xfrm>
            <a:off x="171042" y="1355082"/>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貝氏</a:t>
            </a:r>
            <a:r>
              <a:rPr lang="zh-TW" altLang="zh-TW" sz="2400" dirty="0" smtClean="0">
                <a:solidFill>
                  <a:srgbClr val="00B050"/>
                </a:solidFill>
              </a:rPr>
              <a:t>定理</a:t>
            </a:r>
            <a:endParaRPr lang="en-US" altLang="zh-TW" sz="2400" dirty="0" smtClean="0">
              <a:solidFill>
                <a:srgbClr val="00B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貝氏定理假定事件</a:t>
            </a:r>
            <a:r>
              <a:rPr lang="en-US" altLang="zh-TW" sz="2400" dirty="0"/>
              <a:t>A</a:t>
            </a:r>
            <a:r>
              <a:rPr lang="zh-TW" altLang="zh-TW" sz="2400" dirty="0"/>
              <a:t>和事件</a:t>
            </a:r>
            <a:r>
              <a:rPr lang="en-US" altLang="zh-TW" sz="2400" dirty="0"/>
              <a:t>B</a:t>
            </a:r>
            <a:r>
              <a:rPr lang="zh-TW" altLang="zh-TW" sz="2400" dirty="0"/>
              <a:t>發生的機率分別是</a:t>
            </a:r>
            <a:r>
              <a:rPr lang="en-US" altLang="zh-TW" sz="2400" dirty="0"/>
              <a:t> P(A) </a:t>
            </a:r>
            <a:r>
              <a:rPr lang="zh-TW" altLang="zh-TW" sz="2400" dirty="0"/>
              <a:t>和</a:t>
            </a:r>
            <a:r>
              <a:rPr lang="en-US" altLang="zh-TW" sz="2400" dirty="0"/>
              <a:t> P(B)</a:t>
            </a:r>
            <a:r>
              <a:rPr lang="zh-TW" altLang="zh-TW" sz="2400" dirty="0"/>
              <a:t>，則在事件</a:t>
            </a:r>
            <a:r>
              <a:rPr lang="en-US" altLang="zh-TW" sz="2400" dirty="0"/>
              <a:t>B</a:t>
            </a:r>
            <a:r>
              <a:rPr lang="zh-TW" altLang="zh-TW" sz="2400" dirty="0"/>
              <a:t>已經發生的前提之下，事件</a:t>
            </a:r>
            <a:r>
              <a:rPr lang="en-US" altLang="zh-TW" sz="2400" dirty="0"/>
              <a:t>A</a:t>
            </a:r>
            <a:r>
              <a:rPr lang="zh-TW" altLang="zh-TW" sz="2400" dirty="0"/>
              <a:t>發生的機率是</a:t>
            </a:r>
            <a:endParaRPr lang="zh-TW" altLang="en-US" sz="2400" dirty="0"/>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1928107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40" y="1846907"/>
            <a:ext cx="3012344" cy="458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0" y="2793751"/>
            <a:ext cx="3038286" cy="203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天氣和顧客來店的數據集</a:t>
            </a:r>
            <a:r>
              <a:rPr lang="zh-TW" altLang="en-US" sz="2400" dirty="0">
                <a:solidFill>
                  <a:srgbClr val="00B050"/>
                </a:solidFill>
              </a:rPr>
              <a:t>和頻率表</a:t>
            </a:r>
          </a:p>
        </p:txBody>
      </p:sp>
    </p:spTree>
    <p:extLst>
      <p:ext uri="{BB962C8B-B14F-4D97-AF65-F5344CB8AC3E}">
        <p14:creationId xmlns:p14="http://schemas.microsoft.com/office/powerpoint/2010/main" val="27801165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7"/>
          <p:cNvSpPr txBox="1">
            <a:spLocks/>
          </p:cNvSpPr>
          <p:nvPr/>
        </p:nvSpPr>
        <p:spPr bwMode="auto">
          <a:xfrm>
            <a:off x="331788" y="14938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預測</a:t>
            </a:r>
            <a:r>
              <a:rPr lang="zh-TW" altLang="en-US" sz="2400" dirty="0">
                <a:solidFill>
                  <a:srgbClr val="00B050"/>
                </a:solidFill>
              </a:rPr>
              <a:t>晴天時</a:t>
            </a:r>
            <a:r>
              <a:rPr lang="zh-TW" altLang="zh-TW" sz="2400" dirty="0">
                <a:solidFill>
                  <a:srgbClr val="00B050"/>
                </a:solidFill>
              </a:rPr>
              <a:t>顧客是否會來餐廳</a:t>
            </a:r>
            <a:r>
              <a:rPr lang="en-US" altLang="zh-TW" sz="2400" dirty="0">
                <a:solidFill>
                  <a:srgbClr val="00B050"/>
                </a:solidFill>
              </a:rPr>
              <a:t>?</a:t>
            </a:r>
            <a:endParaRPr kumimoji="0" lang="zh-TW" altLang="en-US" sz="2400" kern="0" dirty="0">
              <a:solidFill>
                <a:srgbClr val="00B050"/>
              </a:solidFill>
            </a:endParaRPr>
          </a:p>
        </p:txBody>
      </p:sp>
      <p:sp>
        <p:nvSpPr>
          <p:cNvPr id="2" name="內容版面配置區 1">
            <a:extLst>
              <a:ext uri="{FF2B5EF4-FFF2-40B4-BE49-F238E27FC236}">
                <a16:creationId xmlns:a16="http://schemas.microsoft.com/office/drawing/2014/main" id="{B5330C67-B014-403C-916C-CD47CAAC5CBC}"/>
              </a:ext>
            </a:extLst>
          </p:cNvPr>
          <p:cNvSpPr>
            <a:spLocks noGrp="1"/>
          </p:cNvSpPr>
          <p:nvPr>
            <p:ph idx="1"/>
          </p:nvPr>
        </p:nvSpPr>
        <p:spPr/>
        <p:txBody>
          <a:bodyPr/>
          <a:lstStyle/>
          <a:p>
            <a:pPr lvl="0"/>
            <a:endParaRPr lang="en-US" altLang="zh-TW" dirty="0"/>
          </a:p>
          <a:p>
            <a:pPr lvl="0"/>
            <a:endParaRPr lang="en-US" altLang="zh-TW" dirty="0" smtClean="0"/>
          </a:p>
          <a:p>
            <a:pPr lvl="0"/>
            <a:endParaRPr lang="en-US" altLang="zh-TW" dirty="0" smtClean="0"/>
          </a:p>
          <a:p>
            <a:pPr lvl="0"/>
            <a:endParaRPr lang="en-US" altLang="zh-TW" dirty="0"/>
          </a:p>
          <a:p>
            <a:pPr lvl="2">
              <a:lnSpc>
                <a:spcPct val="100000"/>
              </a:lnSpc>
            </a:pPr>
            <a:r>
              <a:rPr lang="en-US" altLang="zh-TW" sz="2400" dirty="0" smtClean="0"/>
              <a:t>P</a:t>
            </a:r>
            <a:r>
              <a:rPr lang="en-US" altLang="zh-TW" sz="2400" dirty="0"/>
              <a:t>(</a:t>
            </a:r>
            <a:r>
              <a:rPr lang="zh-TW" altLang="zh-TW" sz="2400" dirty="0" smtClean="0"/>
              <a:t>晴天</a:t>
            </a:r>
            <a:r>
              <a:rPr lang="en-US" altLang="zh-TW" sz="2400" dirty="0" smtClean="0"/>
              <a:t>|</a:t>
            </a:r>
            <a:r>
              <a:rPr lang="zh-TW" altLang="zh-TW" sz="2400" dirty="0" smtClean="0"/>
              <a:t>是</a:t>
            </a:r>
            <a:r>
              <a:rPr lang="en-US" altLang="zh-TW" sz="2400" dirty="0"/>
              <a:t>)</a:t>
            </a:r>
            <a:r>
              <a:rPr lang="zh-TW" altLang="zh-TW" sz="2400" dirty="0" smtClean="0"/>
              <a:t>是</a:t>
            </a:r>
            <a:r>
              <a:rPr lang="zh-TW" altLang="zh-TW" sz="2400" dirty="0"/>
              <a:t>在顧客上門時天氣是晴天的機率，也就是在</a:t>
            </a:r>
            <a:r>
              <a:rPr lang="en-US" altLang="zh-TW" sz="2400" dirty="0"/>
              <a:t>9</a:t>
            </a:r>
            <a:r>
              <a:rPr lang="zh-TW" altLang="zh-TW" sz="2400" dirty="0"/>
              <a:t>天顧客上門中有</a:t>
            </a:r>
            <a:r>
              <a:rPr lang="en-US" altLang="zh-TW" sz="2400" dirty="0"/>
              <a:t>3</a:t>
            </a:r>
            <a:r>
              <a:rPr lang="zh-TW" altLang="zh-TW" sz="2400" dirty="0"/>
              <a:t>天是晴天，所以</a:t>
            </a:r>
            <a:r>
              <a:rPr lang="en-US" altLang="zh-TW" sz="2400" dirty="0" smtClean="0"/>
              <a:t>P(</a:t>
            </a:r>
            <a:r>
              <a:rPr lang="zh-TW" altLang="zh-TW" sz="2400" dirty="0" smtClean="0"/>
              <a:t>晴天</a:t>
            </a:r>
            <a:r>
              <a:rPr lang="en-US" altLang="zh-TW" sz="2400" dirty="0" smtClean="0"/>
              <a:t>|</a:t>
            </a:r>
            <a:r>
              <a:rPr lang="zh-TW" altLang="zh-TW" sz="2400" dirty="0" smtClean="0"/>
              <a:t>是</a:t>
            </a:r>
            <a:r>
              <a:rPr lang="en-US" altLang="zh-TW" sz="2400" dirty="0" smtClean="0"/>
              <a:t>)= </a:t>
            </a:r>
            <a:r>
              <a:rPr lang="en-US" altLang="zh-TW" sz="2400" dirty="0"/>
              <a:t>3/9 = 0.33</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en-US" altLang="zh-TW" sz="2400" dirty="0"/>
              <a:t>(</a:t>
            </a:r>
            <a:r>
              <a:rPr lang="zh-TW" altLang="zh-TW" sz="2400" dirty="0" smtClean="0"/>
              <a:t>是</a:t>
            </a:r>
            <a:r>
              <a:rPr lang="en-US" altLang="zh-TW" sz="2400" dirty="0" smtClean="0"/>
              <a:t>)</a:t>
            </a:r>
            <a:r>
              <a:rPr lang="zh-TW" altLang="zh-TW" sz="2400" dirty="0" smtClean="0"/>
              <a:t>是</a:t>
            </a:r>
            <a:r>
              <a:rPr lang="zh-TW" altLang="zh-TW" sz="2400" dirty="0"/>
              <a:t>顧客上門的機率，在</a:t>
            </a:r>
            <a:r>
              <a:rPr lang="en-US" altLang="zh-TW" sz="2400" dirty="0"/>
              <a:t>14</a:t>
            </a:r>
            <a:r>
              <a:rPr lang="zh-TW" altLang="zh-TW" sz="2400" dirty="0"/>
              <a:t>天中</a:t>
            </a:r>
            <a:r>
              <a:rPr lang="en-US" altLang="zh-TW" sz="2400" dirty="0"/>
              <a:t>9</a:t>
            </a:r>
            <a:r>
              <a:rPr lang="zh-TW" altLang="zh-TW" sz="2400" dirty="0"/>
              <a:t>天有顧客上門</a:t>
            </a:r>
            <a:r>
              <a:rPr lang="zh-TW" altLang="zh-TW" sz="2400" dirty="0" smtClean="0"/>
              <a:t>，</a:t>
            </a:r>
            <a:r>
              <a:rPr lang="en-US" altLang="zh-TW" sz="2400" dirty="0" smtClean="0"/>
              <a:t/>
            </a:r>
            <a:br>
              <a:rPr lang="en-US" altLang="zh-TW" sz="2400" dirty="0" smtClean="0"/>
            </a:br>
            <a:r>
              <a:rPr lang="zh-TW" altLang="zh-TW" sz="2400" dirty="0" smtClean="0"/>
              <a:t>所以</a:t>
            </a:r>
            <a:r>
              <a:rPr lang="en-US" altLang="zh-TW" sz="2400" dirty="0" smtClean="0"/>
              <a:t>P(</a:t>
            </a:r>
            <a:r>
              <a:rPr lang="zh-TW" altLang="zh-TW" sz="2400" dirty="0" smtClean="0"/>
              <a:t>是</a:t>
            </a:r>
            <a:r>
              <a:rPr lang="en-US" altLang="zh-TW" sz="2400" dirty="0" smtClean="0"/>
              <a:t>)= </a:t>
            </a:r>
            <a:r>
              <a:rPr lang="en-US" altLang="zh-TW" sz="2400" dirty="0"/>
              <a:t>9/14 = 0.64</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zh-TW" altLang="zh-TW" sz="2400" dirty="0" smtClean="0"/>
              <a:t>晴天</a:t>
            </a:r>
            <a:r>
              <a:rPr lang="en-US" altLang="zh-TW" sz="2400" dirty="0" smtClean="0"/>
              <a:t>)</a:t>
            </a:r>
            <a:r>
              <a:rPr lang="zh-TW" altLang="zh-TW" sz="2400" dirty="0" smtClean="0"/>
              <a:t>是</a:t>
            </a:r>
            <a:r>
              <a:rPr lang="zh-TW" altLang="zh-TW" sz="2400" dirty="0"/>
              <a:t>晴天的機率，在</a:t>
            </a:r>
            <a:r>
              <a:rPr lang="en-US" altLang="zh-TW" sz="2400" dirty="0"/>
              <a:t>14</a:t>
            </a:r>
            <a:r>
              <a:rPr lang="zh-TW" altLang="zh-TW" sz="2400" dirty="0"/>
              <a:t>天中有</a:t>
            </a:r>
            <a:r>
              <a:rPr lang="en-US" altLang="zh-TW" sz="2400" dirty="0"/>
              <a:t>5</a:t>
            </a:r>
            <a:r>
              <a:rPr lang="zh-TW" altLang="zh-TW" sz="2400" dirty="0"/>
              <a:t>天是晴天，所以</a:t>
            </a:r>
            <a:r>
              <a:rPr lang="en-US" altLang="zh-TW" sz="2400" dirty="0" smtClean="0"/>
              <a:t>P</a:t>
            </a:r>
            <a:br>
              <a:rPr lang="en-US" altLang="zh-TW" sz="2400" dirty="0" smtClean="0"/>
            </a:br>
            <a:r>
              <a:rPr lang="en-US" altLang="zh-TW" sz="2400" dirty="0" smtClean="0"/>
              <a:t>(</a:t>
            </a:r>
            <a:r>
              <a:rPr lang="zh-TW" altLang="zh-TW" sz="2400" dirty="0" smtClean="0"/>
              <a:t>晴天</a:t>
            </a:r>
            <a:r>
              <a:rPr lang="en-US" altLang="zh-TW" sz="2400" dirty="0" smtClean="0"/>
              <a:t>)= </a:t>
            </a:r>
            <a:r>
              <a:rPr lang="en-US" altLang="zh-TW" sz="2400" dirty="0"/>
              <a:t>5/14 = 0.36</a:t>
            </a:r>
            <a:r>
              <a:rPr lang="zh-TW" altLang="zh-TW" sz="2400" dirty="0"/>
              <a:t>。</a:t>
            </a:r>
          </a:p>
          <a:p>
            <a:endParaRPr lang="zh-TW" altLang="en-US" dirty="0"/>
          </a:p>
        </p:txBody>
      </p:sp>
      <p:sp>
        <p:nvSpPr>
          <p:cNvPr id="3" name="標題 2">
            <a:extLst>
              <a:ext uri="{FF2B5EF4-FFF2-40B4-BE49-F238E27FC236}">
                <a16:creationId xmlns:a16="http://schemas.microsoft.com/office/drawing/2014/main" id="{EEB55D66-E7CE-49EC-8352-B55C9F9383D9}"/>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id="{8E82450F-88E8-4B6F-B193-60B3A474B8BA}"/>
              </a:ext>
            </a:extLst>
          </p:cNvPr>
          <p:cNvPicPr>
            <a:picLocks noChangeAspect="1"/>
          </p:cNvPicPr>
          <p:nvPr/>
        </p:nvPicPr>
        <p:blipFill rotWithShape="1">
          <a:blip r:embed="rId2"/>
          <a:srcRect l="28461" r="28790"/>
          <a:stretch/>
        </p:blipFill>
        <p:spPr>
          <a:xfrm>
            <a:off x="2260656" y="2061048"/>
            <a:ext cx="3651258" cy="1106819"/>
          </a:xfrm>
          <a:prstGeom prst="rect">
            <a:avLst/>
          </a:prstGeom>
        </p:spPr>
      </p:pic>
    </p:spTree>
    <p:extLst>
      <p:ext uri="{BB962C8B-B14F-4D97-AF65-F5344CB8AC3E}">
        <p14:creationId xmlns:p14="http://schemas.microsoft.com/office/powerpoint/2010/main" val="119063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907"/>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此處資料集一樣使用鳶尾花的資料集，使用</a:t>
            </a:r>
            <a:r>
              <a:rPr lang="en-US" altLang="zh-TW" sz="2400" dirty="0" err="1"/>
              <a:t>GaussianNB</a:t>
            </a:r>
            <a:r>
              <a:rPr lang="en-US" altLang="zh-TW" sz="2400" dirty="0" smtClean="0"/>
              <a:t>()</a:t>
            </a:r>
            <a:r>
              <a:rPr lang="zh-TW" altLang="zh-TW" sz="2400" dirty="0" smtClean="0"/>
              <a:t>建</a:t>
            </a:r>
            <a:r>
              <a:rPr lang="zh-TW" altLang="zh-TW" sz="2400" dirty="0"/>
              <a:t>構單純貝氏分類器訓練模型</a:t>
            </a:r>
            <a:r>
              <a:rPr lang="zh-TW" altLang="zh-TW" sz="2400" dirty="0" smtClean="0"/>
              <a:t>，使用</a:t>
            </a:r>
            <a:r>
              <a:rPr lang="en-US" altLang="zh-TW" sz="2400" dirty="0" err="1"/>
              <a:t>naive_bayes_clf.predict</a:t>
            </a:r>
            <a:r>
              <a:rPr lang="zh-TW" altLang="zh-TW" sz="2400" dirty="0"/>
              <a:t>預測品種</a:t>
            </a:r>
            <a:endParaRPr lang="zh-TW" altLang="en-US" sz="2400" dirty="0"/>
          </a:p>
          <a:p>
            <a:pPr marL="0" indent="0">
              <a:buFontTx/>
              <a:buNone/>
            </a:pPr>
            <a:endParaRPr lang="en-US" altLang="zh-TW" sz="2400" dirty="0" smtClean="0"/>
          </a:p>
          <a:p>
            <a:pPr marL="0" indent="0">
              <a:buFontTx/>
              <a:buNone/>
            </a:pPr>
            <a:endParaRPr kumimoji="0" lang="en-US" altLang="zh-TW" sz="2400" kern="0" dirty="0">
              <a:solidFill>
                <a:srgbClr val="00B050"/>
              </a:solidFill>
            </a:endParaRPr>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7189551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3"/>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algn="just" defTabSz="257175" eaLnBrk="0" hangingPunct="0">
              <a:lnSpc>
                <a:spcPct val="150000"/>
              </a:lnSpc>
              <a:spcBef>
                <a:spcPts val="80"/>
              </a:spcBef>
              <a:tabLst>
                <a:tab pos="757238" algn="l"/>
                <a:tab pos="8072438" algn="r"/>
              </a:tabLst>
            </a:pPr>
            <a:r>
              <a:rPr lang="en-US" altLang="zh-TW" sz="2800" b="1" dirty="0">
                <a:solidFill>
                  <a:srgbClr val="4346BD"/>
                </a:solidFill>
                <a:latin typeface="+mn-lt"/>
                <a:ea typeface="+mn-ea"/>
              </a:rPr>
              <a:t>3-3-6</a:t>
            </a:r>
            <a:r>
              <a:rPr lang="zh-TW" altLang="en-US" sz="2800" b="1" dirty="0">
                <a:solidFill>
                  <a:srgbClr val="4346BD"/>
                </a:solidFill>
                <a:latin typeface="+mn-lt"/>
                <a:ea typeface="+mn-ea"/>
              </a:rPr>
              <a:t>　</a:t>
            </a:r>
            <a:r>
              <a:rPr lang="en-US" altLang="zh-TW" sz="2800" b="1" dirty="0">
                <a:solidFill>
                  <a:srgbClr val="4346BD"/>
                </a:solidFill>
                <a:latin typeface="+mn-lt"/>
                <a:ea typeface="+mn-ea"/>
              </a:rPr>
              <a:t>K-</a:t>
            </a:r>
            <a:r>
              <a:rPr lang="zh-TW" altLang="zh-TW" sz="2800" b="1" dirty="0">
                <a:solidFill>
                  <a:srgbClr val="4346BD"/>
                </a:solidFill>
                <a:latin typeface="+mn-lt"/>
                <a:ea typeface="+mn-ea"/>
              </a:rPr>
              <a:t>最近鄰居法</a:t>
            </a:r>
            <a:r>
              <a:rPr lang="en-US" altLang="zh-TW" sz="2800" b="1" dirty="0">
                <a:solidFill>
                  <a:srgbClr val="4346BD"/>
                </a:solidFill>
                <a:latin typeface="+mn-lt"/>
                <a:ea typeface="+mn-ea"/>
              </a:rPr>
              <a:t>(K-</a:t>
            </a:r>
            <a:r>
              <a:rPr lang="en-US" altLang="zh-TW" sz="2800" b="1" dirty="0" err="1">
                <a:solidFill>
                  <a:srgbClr val="4346BD"/>
                </a:solidFill>
                <a:latin typeface="+mn-lt"/>
                <a:ea typeface="+mn-ea"/>
              </a:rPr>
              <a:t>NN</a:t>
            </a:r>
            <a:r>
              <a:rPr lang="en-US" altLang="zh-TW" sz="2800" b="1" dirty="0">
                <a:solidFill>
                  <a:srgbClr val="4346BD"/>
                </a:solidFill>
                <a:latin typeface="+mn-lt"/>
                <a:ea typeface="+mn-ea"/>
              </a:rPr>
              <a:t>)</a:t>
            </a:r>
          </a:p>
          <a:p>
            <a:pPr marL="457200" indent="-457200" algn="just" defTabSz="257175" eaLnBrk="0" hangingPunct="0">
              <a:lnSpc>
                <a:spcPct val="150000"/>
              </a:lnSpc>
              <a:spcBef>
                <a:spcPts val="80"/>
              </a:spcBef>
              <a:buFont typeface="Arial" panose="020B0604020202020204" pitchFamily="34" charset="0"/>
              <a:buChar char="•"/>
              <a:tabLst>
                <a:tab pos="757238" algn="l"/>
                <a:tab pos="8072438" algn="r"/>
              </a:tabLst>
            </a:pPr>
            <a:r>
              <a:rPr lang="zh-TW" altLang="en-US" sz="2400" dirty="0" smtClean="0">
                <a:latin typeface="Times New Roman" pitchFamily="18" charset="0"/>
                <a:ea typeface="標楷體" pitchFamily="65" charset="-120"/>
              </a:rPr>
              <a:t>最近</a:t>
            </a:r>
            <a:r>
              <a:rPr lang="zh-TW" altLang="en-US" sz="2400" dirty="0">
                <a:latin typeface="Times New Roman" pitchFamily="18" charset="0"/>
                <a:ea typeface="標楷體" pitchFamily="65" charset="-120"/>
              </a:rPr>
              <a:t>鄰居法就是一種使用直覺技術的演算法，透過附近或相鄰點的特徵，並預測了新數據點可能屬於的群。</a:t>
            </a:r>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3249962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848" y="2119170"/>
            <a:ext cx="3960000"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最近鄰居法的概念</a:t>
            </a:r>
            <a:endParaRPr lang="zh-TW" altLang="en-US" sz="2400" dirty="0">
              <a:solidFill>
                <a:srgbClr val="00B050"/>
              </a:solidFill>
            </a:endParaRPr>
          </a:p>
        </p:txBody>
      </p:sp>
    </p:spTree>
    <p:extLst>
      <p:ext uri="{BB962C8B-B14F-4D97-AF65-F5344CB8AC3E}">
        <p14:creationId xmlns:p14="http://schemas.microsoft.com/office/powerpoint/2010/main" val="4000747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7"/>
          <p:cNvSpPr txBox="1">
            <a:spLocks/>
          </p:cNvSpPr>
          <p:nvPr/>
        </p:nvSpPr>
        <p:spPr bwMode="auto">
          <a:xfrm>
            <a:off x="168826" y="13322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計算距離的方法</a:t>
            </a:r>
            <a:endParaRPr kumimoji="0" lang="zh-TW" altLang="en-US" sz="2400" kern="0" dirty="0">
              <a:solidFill>
                <a:srgbClr val="00B050"/>
              </a:solidFill>
            </a:endParaRPr>
          </a:p>
        </p:txBody>
      </p:sp>
      <p:sp>
        <p:nvSpPr>
          <p:cNvPr id="2" name="內容版面配置區 1">
            <a:extLst>
              <a:ext uri="{FF2B5EF4-FFF2-40B4-BE49-F238E27FC236}">
                <a16:creationId xmlns:a16="http://schemas.microsoft.com/office/drawing/2014/main" id="{28B75763-5161-4F37-9F37-C2D5A9712FBF}"/>
              </a:ext>
            </a:extLst>
          </p:cNvPr>
          <p:cNvSpPr>
            <a:spLocks noGrp="1"/>
          </p:cNvSpPr>
          <p:nvPr>
            <p:ph idx="1"/>
          </p:nvPr>
        </p:nvSpPr>
        <p:spPr/>
        <p:txBody>
          <a:bodyPr/>
          <a:lstStyle/>
          <a:p>
            <a:endParaRPr lang="en-US" altLang="zh-TW" dirty="0"/>
          </a:p>
          <a:p>
            <a:pPr lvl="2"/>
            <a:r>
              <a:rPr lang="zh-TW" altLang="zh-TW" sz="2400" dirty="0"/>
              <a:t>歐幾里得距離：</a:t>
            </a:r>
            <a:endParaRPr lang="en-US" altLang="zh-TW" sz="2400" dirty="0"/>
          </a:p>
          <a:p>
            <a:endParaRPr lang="en-US" altLang="zh-TW" sz="2400" dirty="0"/>
          </a:p>
          <a:p>
            <a:pPr lvl="2"/>
            <a:r>
              <a:rPr lang="zh-TW" altLang="zh-TW" sz="2400" dirty="0"/>
              <a:t>曼哈頓距離：</a:t>
            </a:r>
            <a:endParaRPr lang="en-US" altLang="zh-TW" sz="2400" dirty="0"/>
          </a:p>
          <a:p>
            <a:endParaRPr lang="en-US" altLang="zh-TW" sz="2400" dirty="0"/>
          </a:p>
          <a:p>
            <a:pPr lvl="2"/>
            <a:r>
              <a:rPr lang="zh-TW" altLang="zh-TW" sz="2400" dirty="0"/>
              <a:t>餘弦距離：</a:t>
            </a:r>
            <a:endParaRPr lang="en-US" altLang="zh-TW" sz="2400" dirty="0"/>
          </a:p>
          <a:p>
            <a:endParaRPr lang="en-US" altLang="zh-TW" sz="2400" dirty="0"/>
          </a:p>
          <a:p>
            <a:pPr lvl="2"/>
            <a:r>
              <a:rPr lang="zh-TW" altLang="zh-TW" sz="2400" dirty="0"/>
              <a:t>傑卡德距離：</a:t>
            </a:r>
            <a:endParaRPr lang="zh-TW" altLang="en-US" sz="2400" dirty="0"/>
          </a:p>
        </p:txBody>
      </p:sp>
      <p:sp>
        <p:nvSpPr>
          <p:cNvPr id="3" name="標題 2">
            <a:extLst>
              <a:ext uri="{FF2B5EF4-FFF2-40B4-BE49-F238E27FC236}">
                <a16:creationId xmlns:a16="http://schemas.microsoft.com/office/drawing/2014/main" id="{7F879F95-774F-4064-8B0C-AC80CB03A8F5}"/>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id="{FC8EA3BD-A96A-44EE-8673-9FE666E020D4}"/>
              </a:ext>
            </a:extLst>
          </p:cNvPr>
          <p:cNvPicPr>
            <a:picLocks noChangeAspect="1"/>
          </p:cNvPicPr>
          <p:nvPr/>
        </p:nvPicPr>
        <p:blipFill rotWithShape="1">
          <a:blip r:embed="rId2"/>
          <a:srcRect r="21881"/>
          <a:stretch/>
        </p:blipFill>
        <p:spPr>
          <a:xfrm>
            <a:off x="2112871" y="1860570"/>
            <a:ext cx="6096989" cy="675000"/>
          </a:xfrm>
          <a:prstGeom prst="rect">
            <a:avLst/>
          </a:prstGeom>
        </p:spPr>
      </p:pic>
      <p:pic>
        <p:nvPicPr>
          <p:cNvPr id="5" name="圖片 4">
            <a:extLst>
              <a:ext uri="{FF2B5EF4-FFF2-40B4-BE49-F238E27FC236}">
                <a16:creationId xmlns:a16="http://schemas.microsoft.com/office/drawing/2014/main" id="{BA6B15A8-0553-4979-96C9-AE09DF1781CE}"/>
              </a:ext>
            </a:extLst>
          </p:cNvPr>
          <p:cNvPicPr>
            <a:picLocks noChangeAspect="1"/>
          </p:cNvPicPr>
          <p:nvPr/>
        </p:nvPicPr>
        <p:blipFill rotWithShape="1">
          <a:blip r:embed="rId3"/>
          <a:srcRect r="21881"/>
          <a:stretch/>
        </p:blipFill>
        <p:spPr>
          <a:xfrm>
            <a:off x="1649228" y="2754000"/>
            <a:ext cx="6096989" cy="675000"/>
          </a:xfrm>
          <a:prstGeom prst="rect">
            <a:avLst/>
          </a:prstGeom>
        </p:spPr>
      </p:pic>
      <p:pic>
        <p:nvPicPr>
          <p:cNvPr id="7" name="圖片 6">
            <a:extLst>
              <a:ext uri="{FF2B5EF4-FFF2-40B4-BE49-F238E27FC236}">
                <a16:creationId xmlns:a16="http://schemas.microsoft.com/office/drawing/2014/main" id="{BDDEA102-9E54-49ED-99FF-9E9E9CC463E2}"/>
              </a:ext>
            </a:extLst>
          </p:cNvPr>
          <p:cNvPicPr>
            <a:picLocks noChangeAspect="1"/>
          </p:cNvPicPr>
          <p:nvPr/>
        </p:nvPicPr>
        <p:blipFill rotWithShape="1">
          <a:blip r:embed="rId4"/>
          <a:srcRect l="35960" r="35144"/>
          <a:stretch/>
        </p:blipFill>
        <p:spPr>
          <a:xfrm>
            <a:off x="2289448" y="4185318"/>
            <a:ext cx="2408274" cy="1080000"/>
          </a:xfrm>
          <a:prstGeom prst="rect">
            <a:avLst/>
          </a:prstGeom>
        </p:spPr>
      </p:pic>
      <p:pic>
        <p:nvPicPr>
          <p:cNvPr id="8" name="圖片 7">
            <a:extLst>
              <a:ext uri="{FF2B5EF4-FFF2-40B4-BE49-F238E27FC236}">
                <a16:creationId xmlns:a16="http://schemas.microsoft.com/office/drawing/2014/main" id="{AEA49BAE-2CD0-4AED-8410-5ADD58331CF2}"/>
              </a:ext>
            </a:extLst>
          </p:cNvPr>
          <p:cNvPicPr>
            <a:picLocks noChangeAspect="1"/>
          </p:cNvPicPr>
          <p:nvPr/>
        </p:nvPicPr>
        <p:blipFill rotWithShape="1">
          <a:blip r:embed="rId5"/>
          <a:srcRect r="35411"/>
          <a:stretch/>
        </p:blipFill>
        <p:spPr>
          <a:xfrm>
            <a:off x="2112871" y="3483318"/>
            <a:ext cx="5242649" cy="702000"/>
          </a:xfrm>
          <a:prstGeom prst="rect">
            <a:avLst/>
          </a:prstGeom>
        </p:spPr>
      </p:pic>
    </p:spTree>
    <p:extLst>
      <p:ext uri="{BB962C8B-B14F-4D97-AF65-F5344CB8AC3E}">
        <p14:creationId xmlns:p14="http://schemas.microsoft.com/office/powerpoint/2010/main" val="1514016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12" y="2204519"/>
            <a:ext cx="4164688" cy="334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歐幾里得距離和曼哈頓距離的比較</a:t>
            </a:r>
            <a:endParaRPr lang="zh-TW" altLang="en-US" sz="2400" dirty="0">
              <a:solidFill>
                <a:srgbClr val="00B050"/>
              </a:solidFill>
            </a:endParaRPr>
          </a:p>
        </p:txBody>
      </p:sp>
    </p:spTree>
    <p:extLst>
      <p:ext uri="{BB962C8B-B14F-4D97-AF65-F5344CB8AC3E}">
        <p14:creationId xmlns:p14="http://schemas.microsoft.com/office/powerpoint/2010/main" val="2087974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558" y="2206736"/>
            <a:ext cx="3960000" cy="374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分辨男性或女性的例子</a:t>
            </a:r>
            <a:endParaRPr lang="zh-TW" altLang="en-US" sz="2400" dirty="0">
              <a:solidFill>
                <a:srgbClr val="00B050"/>
              </a:solidFill>
            </a:endParaRPr>
          </a:p>
        </p:txBody>
      </p:sp>
    </p:spTree>
    <p:extLst>
      <p:ext uri="{BB962C8B-B14F-4D97-AF65-F5344CB8AC3E}">
        <p14:creationId xmlns:p14="http://schemas.microsoft.com/office/powerpoint/2010/main" val="5508369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5985</TotalTime>
  <Words>3231</Words>
  <Application>Microsoft Office PowerPoint</Application>
  <PresentationFormat>投影片</PresentationFormat>
  <Paragraphs>385</Paragraphs>
  <Slides>138</Slides>
  <Notes>0</Notes>
  <HiddenSlides>0</HiddenSlides>
  <MMClips>0</MMClips>
  <ScaleCrop>false</ScaleCrop>
  <HeadingPairs>
    <vt:vector size="6" baseType="variant">
      <vt:variant>
        <vt:lpstr>使用字型</vt:lpstr>
      </vt:variant>
      <vt:variant>
        <vt:i4>7</vt:i4>
      </vt:variant>
      <vt:variant>
        <vt:lpstr>佈景主題</vt:lpstr>
      </vt:variant>
      <vt:variant>
        <vt:i4>3</vt:i4>
      </vt:variant>
      <vt:variant>
        <vt:lpstr>投影片標題</vt:lpstr>
      </vt:variant>
      <vt:variant>
        <vt:i4>138</vt:i4>
      </vt:variant>
    </vt:vector>
  </HeadingPairs>
  <TitlesOfParts>
    <vt:vector size="148" baseType="lpstr">
      <vt:lpstr>微軟正黑體</vt:lpstr>
      <vt:lpstr>新細明體</vt:lpstr>
      <vt:lpstr>標楷體</vt:lpstr>
      <vt:lpstr>Arial</vt:lpstr>
      <vt:lpstr>Calibri</vt:lpstr>
      <vt:lpstr>Times New Roman</vt:lpstr>
      <vt:lpstr>Wingdings</vt:lpstr>
      <vt:lpstr>0_大專書</vt:lpstr>
      <vt:lpstr>1_大專書</vt:lpstr>
      <vt:lpstr>2_大專書</vt:lpstr>
      <vt:lpstr>PowerPoint 簡報</vt:lpstr>
      <vt:lpstr>3-1　建置Python開發環境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3-1-2　Keras框架</vt:lpstr>
      <vt:lpstr>3-1 認識資料與數據</vt:lpstr>
      <vt:lpstr>3-1 認識資料與數據</vt:lpstr>
      <vt:lpstr>3-1 認識資料與數據</vt:lpstr>
      <vt:lpstr>3-1 認識資料與數據</vt:lpstr>
      <vt:lpstr>3-1 認識資料與數據</vt:lpstr>
      <vt:lpstr>3-1 認識資料與數據</vt:lpstr>
      <vt:lpstr>3-2　機器學習簡介</vt:lpstr>
      <vt:lpstr>PowerPoint 簡報</vt:lpstr>
      <vt:lpstr>3-2 機器學習</vt:lpstr>
      <vt:lpstr>3-2 機器學習</vt:lpstr>
      <vt:lpstr>3-2 機器學習</vt:lpstr>
      <vt:lpstr>3-2 機器學習</vt:lpstr>
      <vt:lpstr>3-2-1　監督式學習</vt:lpstr>
      <vt:lpstr>3-2-1　監督式學習</vt:lpstr>
      <vt:lpstr>3-2-1　監督式學習</vt:lpstr>
      <vt:lpstr>3-2-1　監督式學習</vt:lpstr>
      <vt:lpstr>3-2-1　監督式學習</vt:lpstr>
      <vt:lpstr>3-2-1　監督式學習</vt:lpstr>
      <vt:lpstr>3-2-1　監督式學習</vt:lpstr>
      <vt:lpstr>3-2-1　監督式學習</vt:lpstr>
      <vt:lpstr>3-2-1　監督式學習</vt:lpstr>
      <vt:lpstr>3-2-1　監督式學習</vt:lpstr>
      <vt:lpstr>機器學習的衡量方法</vt:lpstr>
      <vt:lpstr>機器學習的衡量方法</vt:lpstr>
      <vt:lpstr>機器學習的衡量方法</vt:lpstr>
      <vt:lpstr>機器學習的衡量方法</vt:lpstr>
      <vt:lpstr>機器學習的衡量方法</vt:lpstr>
      <vt:lpstr>機器學習的衡量方法</vt:lpstr>
      <vt:lpstr>機器學習的衡量方法</vt:lpstr>
      <vt:lpstr>機器學習的衡量方法</vt:lpstr>
      <vt:lpstr>機器學習的衡量方法</vt:lpstr>
      <vt:lpstr>機器學習的衡量方法</vt:lpstr>
      <vt:lpstr>3-2-1　監督式學習 - 迴歸</vt:lpstr>
      <vt:lpstr>3-2-2　非監督式學習</vt:lpstr>
      <vt:lpstr>PowerPoint 簡報</vt:lpstr>
      <vt:lpstr>PowerPoint 簡報</vt:lpstr>
      <vt:lpstr>PowerPoint 簡報</vt:lpstr>
      <vt:lpstr>PowerPoint 簡報</vt:lpstr>
      <vt:lpstr>PowerPoint 簡報</vt:lpstr>
      <vt:lpstr>3-2-3　半監督式學習</vt:lpstr>
      <vt:lpstr>3-2-4 　強化學習</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3-3　機器學習演算法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Windows 使用者</cp:lastModifiedBy>
  <cp:revision>593</cp:revision>
  <dcterms:created xsi:type="dcterms:W3CDTF">2017-05-13T17:11:04Z</dcterms:created>
  <dcterms:modified xsi:type="dcterms:W3CDTF">2023-09-27T12:16:31Z</dcterms:modified>
</cp:coreProperties>
</file>